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33" r:id="rId4"/>
    <p:sldId id="307" r:id="rId5"/>
    <p:sldId id="308" r:id="rId6"/>
    <p:sldId id="309" r:id="rId7"/>
    <p:sldId id="336" r:id="rId8"/>
    <p:sldId id="348" r:id="rId9"/>
    <p:sldId id="276" r:id="rId10"/>
    <p:sldId id="331" r:id="rId11"/>
    <p:sldId id="289" r:id="rId12"/>
    <p:sldId id="286" r:id="rId13"/>
    <p:sldId id="283" r:id="rId14"/>
    <p:sldId id="321" r:id="rId15"/>
    <p:sldId id="330" r:id="rId16"/>
    <p:sldId id="329" r:id="rId17"/>
    <p:sldId id="312" r:id="rId18"/>
    <p:sldId id="337" r:id="rId19"/>
    <p:sldId id="317" r:id="rId20"/>
    <p:sldId id="298" r:id="rId21"/>
    <p:sldId id="299" r:id="rId22"/>
    <p:sldId id="356" r:id="rId23"/>
    <p:sldId id="327" r:id="rId24"/>
    <p:sldId id="350" r:id="rId25"/>
    <p:sldId id="338" r:id="rId26"/>
    <p:sldId id="353" r:id="rId27"/>
    <p:sldId id="351" r:id="rId28"/>
    <p:sldId id="341" r:id="rId29"/>
    <p:sldId id="354" r:id="rId30"/>
    <p:sldId id="352" r:id="rId31"/>
    <p:sldId id="344" r:id="rId32"/>
    <p:sldId id="355" r:id="rId33"/>
    <p:sldId id="349" r:id="rId34"/>
    <p:sldId id="347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man" initials="J" lastIdx="1" clrIdx="0">
    <p:extLst>
      <p:ext uri="{19B8F6BF-5375-455C-9EA6-DF929625EA0E}">
        <p15:presenceInfo xmlns:p15="http://schemas.microsoft.com/office/powerpoint/2012/main" userId="Jos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3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23556-5EE2-44B4-B424-F7804BF4E5C1}" type="datetimeFigureOut">
              <a:rPr lang="pt-BR" smtClean="0"/>
              <a:t>21/06/2022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99E15-EB8B-48B5-82B4-98EDFD46FA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52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Energia solar: Tipo de geração de Energia que converte a energia luminosa em corrente elétrica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99E15-EB8B-48B5-82B4-98EDFD46FA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83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5413" y="5060776"/>
            <a:ext cx="8534400" cy="12485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4CBB-C5AC-4BB1-942D-80B6E882EBA6}" type="datetime1">
              <a:rPr lang="pt-BR" smtClean="0"/>
              <a:t>21/06/2022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09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4F35-BF9F-49A5-873D-2F939F1F04B8}" type="datetime1">
              <a:rPr lang="pt-BR" smtClean="0"/>
              <a:t>21/06/2022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81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EEB9-661F-4C8B-884B-1E95E3A1A6B7}" type="datetime1">
              <a:rPr lang="pt-BR" smtClean="0"/>
              <a:t>21/06/2022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48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6830549" cy="1143000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8A8A-24F9-470D-88E3-1CC4E8225194}" type="datetime1">
              <a:rPr lang="pt-BR" smtClean="0"/>
              <a:t>21/06/2022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69589" y="6356351"/>
            <a:ext cx="4234656" cy="365125"/>
          </a:xfrm>
        </p:spPr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18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ED12E-25E4-404A-9CBF-D01D28E12618}" type="datetime1">
              <a:rPr lang="pt-BR" smtClean="0"/>
              <a:t>21/06/2022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39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C7F4-DD87-43C2-AC02-44BE0806A7F1}" type="datetime1">
              <a:rPr lang="pt-BR" smtClean="0"/>
              <a:t>21/06/2022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1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6E99-7B5D-495E-ACA2-89E7260E731C}" type="datetime1">
              <a:rPr lang="pt-BR" smtClean="0"/>
              <a:t>21/06/2022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77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81B3-3F51-4D34-A81E-91D16F4FEAA4}" type="datetime1">
              <a:rPr lang="pt-BR" smtClean="0"/>
              <a:t>21/06/2022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320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D713-51A8-4599-BADA-6F2FC8C841BA}" type="datetime1">
              <a:rPr lang="pt-BR" smtClean="0"/>
              <a:t>21/06/2022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59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567A-F255-488A-BB1C-D6A0787B4DB1}" type="datetime1">
              <a:rPr lang="pt-BR" smtClean="0"/>
              <a:t>21/06/2022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77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31539-334C-4448-B69C-62E3C7D078E1}" type="datetime1">
              <a:rPr lang="pt-BR" smtClean="0"/>
              <a:t>21/06/2022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88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950D5-4E47-4116-8E82-D60F72D3E22B}" type="datetime1">
              <a:rPr lang="pt-BR" smtClean="0"/>
              <a:t>21/06/2022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Josman Silva Rodrigues - josman.rodrigues@cear.ufpb.br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1E83E-87B9-4B53-9B99-CE86BBDE51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83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05D9D-491B-4C39-91DD-85CB52F33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70467"/>
            <a:ext cx="10363200" cy="1558533"/>
          </a:xfrm>
          <a:noFill/>
        </p:spPr>
        <p:txBody>
          <a:bodyPr>
            <a:normAutofit fontScale="90000"/>
          </a:bodyPr>
          <a:lstStyle/>
          <a:p>
            <a:r>
              <a:rPr lang="pt-BR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Análise de Incertezas em Modelos de </a:t>
            </a:r>
            <a:r>
              <a:rPr lang="pt-BR" b="1" i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 Learning </a:t>
            </a:r>
            <a:r>
              <a:rPr lang="pt-BR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Utilizados em Previsão de Geração de Energia Fotovoltaica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5B8E1-30AA-4C73-BA7B-CEBD3984C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369" y="4797082"/>
            <a:ext cx="8685982" cy="1885071"/>
          </a:xfrm>
        </p:spPr>
        <p:txBody>
          <a:bodyPr>
            <a:normAutofit fontScale="92500" lnSpcReduction="20000"/>
          </a:bodyPr>
          <a:lstStyle/>
          <a:p>
            <a:r>
              <a:rPr lang="pt-BR" sz="2600" b="1" dirty="0"/>
              <a:t>Josman Silva Rodrigues</a:t>
            </a:r>
          </a:p>
          <a:p>
            <a:endParaRPr lang="pt-BR" sz="2400" b="1" dirty="0"/>
          </a:p>
          <a:p>
            <a:pPr algn="l"/>
            <a:r>
              <a:rPr lang="pt-BR" sz="2400" b="1" dirty="0"/>
              <a:t>Orientador:</a:t>
            </a:r>
            <a:r>
              <a:rPr lang="pt-BR" sz="2400" dirty="0"/>
              <a:t> Prof. Dr. Juan Moises Mauricio Villanueva</a:t>
            </a:r>
          </a:p>
          <a:p>
            <a:pPr algn="l"/>
            <a:r>
              <a:rPr lang="pt-BR" sz="2400" b="1" dirty="0"/>
              <a:t>Avaliadores: </a:t>
            </a:r>
            <a:r>
              <a:rPr lang="pt-BR" sz="2400" dirty="0"/>
              <a:t>Prof. Dr. Euler Cássio Tavares de Macedo</a:t>
            </a:r>
          </a:p>
          <a:p>
            <a:pPr algn="l"/>
            <a:r>
              <a:rPr lang="pt-BR" sz="2400" dirty="0"/>
              <a:t>	         Prof. Dr. Yuri Molina Percy Rodriguez</a:t>
            </a:r>
          </a:p>
          <a:p>
            <a:pPr algn="l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50594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4B15453-1697-4FC8-BD63-04C55A8E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A11676-7B0B-4D90-ADF1-7E6E2595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10</a:t>
            </a:fld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F6C9EE7-CF05-419A-BC07-2367B0651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62" y="1166018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3.1. Fonte de dados:</a:t>
            </a:r>
          </a:p>
          <a:p>
            <a:pPr lvl="1"/>
            <a:r>
              <a:rPr lang="pt-BR" sz="2000" dirty="0"/>
              <a:t>Dados solares e de clima colhidos da fonte de dados </a:t>
            </a:r>
            <a:r>
              <a:rPr lang="pt-BR" sz="2000" i="1" dirty="0"/>
              <a:t>NASA </a:t>
            </a:r>
            <a:r>
              <a:rPr lang="en-US" sz="2000" i="1" dirty="0"/>
              <a:t>Prediction Of Worldwide Energy Resources </a:t>
            </a:r>
            <a:r>
              <a:rPr lang="en-US" sz="2000" dirty="0"/>
              <a:t>(</a:t>
            </a:r>
            <a:r>
              <a:rPr lang="pt-BR" sz="2000" i="1" dirty="0"/>
              <a:t>POWER</a:t>
            </a:r>
            <a:r>
              <a:rPr lang="en-US" sz="2000" dirty="0"/>
              <a:t>), </a:t>
            </a:r>
            <a:r>
              <a:rPr lang="pt-BR" sz="2000" dirty="0"/>
              <a:t>com medições sendo realizadas a cada hora;</a:t>
            </a:r>
          </a:p>
          <a:p>
            <a:pPr lvl="1"/>
            <a:endParaRPr lang="pt-BR" sz="20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8C1C24D-DCB8-4E53-BD6C-90AA2767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62" y="92075"/>
            <a:ext cx="6830549" cy="1143000"/>
          </a:xfrm>
        </p:spPr>
        <p:txBody>
          <a:bodyPr/>
          <a:lstStyle/>
          <a:p>
            <a:r>
              <a:rPr lang="pt-BR" dirty="0"/>
              <a:t>3. Metodologia</a:t>
            </a: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978856F9-962A-47B4-BE0F-BF9097F3A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52993"/>
              </p:ext>
            </p:extLst>
          </p:nvPr>
        </p:nvGraphicFramePr>
        <p:xfrm>
          <a:off x="883920" y="2620566"/>
          <a:ext cx="1042416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802">
                  <a:extLst>
                    <a:ext uri="{9D8B030D-6E8A-4147-A177-3AD203B41FA5}">
                      <a16:colId xmlns:a16="http://schemas.microsoft.com/office/drawing/2014/main" val="968131148"/>
                    </a:ext>
                  </a:extLst>
                </a:gridCol>
                <a:gridCol w="1155896">
                  <a:extLst>
                    <a:ext uri="{9D8B030D-6E8A-4147-A177-3AD203B41FA5}">
                      <a16:colId xmlns:a16="http://schemas.microsoft.com/office/drawing/2014/main" val="179683156"/>
                    </a:ext>
                  </a:extLst>
                </a:gridCol>
                <a:gridCol w="5568462">
                  <a:extLst>
                    <a:ext uri="{9D8B030D-6E8A-4147-A177-3AD203B41FA5}">
                      <a16:colId xmlns:a16="http://schemas.microsoft.com/office/drawing/2014/main" val="959987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DADOS COLHIDOS DA FONTE DE DADOS NASA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Unidade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064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Irradiância global horizontal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kWh/m^2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Irradiância total que incide em um plano horizontal na superfície da terra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131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Índice de céu claro (</a:t>
                      </a:r>
                      <a:r>
                        <a:rPr lang="pt-BR" dirty="0" err="1"/>
                        <a:t>Kt</a:t>
                      </a:r>
                      <a:r>
                        <a:rPr lang="pt-BR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-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Razão entre a irradiação incidende na superfície da terra e iradiação solar total refletida no topo da atmosfera.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68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Temperatura a 2 metros do solo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Temperatura medida a 2 metros do solo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27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Umidade relativa a 2 metros do solo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Umidade medida a 2 metros do solo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05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Precipitação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Precipitação (chuva) registrada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93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Ângulo do zênite solar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graus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Ângulo entre a vertical e o horizonte de visão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17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97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9B3703-8CD2-41A0-A440-65C2F8100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62" y="1166018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3.1. Fonte de dados:</a:t>
            </a:r>
          </a:p>
          <a:p>
            <a:pPr lvl="1"/>
            <a:r>
              <a:rPr lang="pt-BR" sz="2000" dirty="0"/>
              <a:t>Linguagem </a:t>
            </a:r>
            <a:r>
              <a:rPr lang="pt-BR" sz="2000" i="1" dirty="0"/>
              <a:t>Python;</a:t>
            </a:r>
            <a:endParaRPr lang="pt-BR" sz="2000" dirty="0"/>
          </a:p>
          <a:p>
            <a:pPr lvl="1"/>
            <a:r>
              <a:rPr lang="pt-BR" sz="2000" dirty="0"/>
              <a:t>Dados de produção de energia de uma usina fotovoltaica localizada no município de Serra Negra do Norte, no estado do Rio Grande do Norte (RN), com dados de 2018 a 2021.</a:t>
            </a:r>
            <a:endParaRPr lang="pt-BR" sz="2400" dirty="0"/>
          </a:p>
          <a:p>
            <a:pPr lvl="1"/>
            <a:endParaRPr lang="pt-BR" sz="24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53A16EB-C113-4564-9F8C-766976A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079DB45-1022-4B9E-8A3B-0F0ED39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11</a:t>
            </a:fld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47CC52-892E-4881-A1EF-A27241D5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2199"/>
            <a:ext cx="5767754" cy="292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2996DD0-6DBF-4203-AEF6-054123FE8D33}"/>
              </a:ext>
            </a:extLst>
          </p:cNvPr>
          <p:cNvSpPr txBox="1">
            <a:spLocks/>
          </p:cNvSpPr>
          <p:nvPr/>
        </p:nvSpPr>
        <p:spPr>
          <a:xfrm>
            <a:off x="539262" y="92075"/>
            <a:ext cx="68305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3. Metodologia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8E56C7-36F1-4D3C-8160-BC8C8B4AC223}"/>
              </a:ext>
            </a:extLst>
          </p:cNvPr>
          <p:cNvSpPr txBox="1"/>
          <p:nvPr/>
        </p:nvSpPr>
        <p:spPr>
          <a:xfrm>
            <a:off x="2775508" y="6116538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A02C3A6-E0A3-4696-B84C-816091113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05" y="2882198"/>
            <a:ext cx="6277719" cy="28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86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785FAF-8BCD-43CF-BB0F-08C2E06F0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5075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3.3. Pré-processamento dos dados</a:t>
            </a:r>
          </a:p>
          <a:p>
            <a:pPr lvl="1"/>
            <a:r>
              <a:rPr lang="pt-BR" sz="2000" dirty="0"/>
              <a:t>Detecção e correção dos </a:t>
            </a:r>
            <a:r>
              <a:rPr lang="pt-BR" sz="2000" i="1" dirty="0"/>
              <a:t>outliers</a:t>
            </a:r>
            <a:r>
              <a:rPr lang="pt-BR" sz="2000" dirty="0"/>
              <a:t> utilizando o z-score;</a:t>
            </a:r>
          </a:p>
          <a:p>
            <a:pPr lvl="1"/>
            <a:r>
              <a:rPr lang="pt-BR" sz="2000" dirty="0"/>
              <a:t>Suavização da curva de potência utilizando </a:t>
            </a:r>
            <a:r>
              <a:rPr lang="pt-BR" sz="2000" dirty="0">
                <a:solidFill>
                  <a:srgbClr val="FF0000"/>
                </a:solidFill>
              </a:rPr>
              <a:t>média móvel</a:t>
            </a:r>
            <a:r>
              <a:rPr lang="pt-BR" sz="2000" dirty="0"/>
              <a:t>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A1DE02-1E99-4BBA-A6F6-8BDBFA65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12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8CD16F2-5EEB-4323-8C11-246982B7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62" y="92075"/>
            <a:ext cx="6830549" cy="1143000"/>
          </a:xfrm>
        </p:spPr>
        <p:txBody>
          <a:bodyPr/>
          <a:lstStyle/>
          <a:p>
            <a:r>
              <a:rPr lang="pt-BR" dirty="0"/>
              <a:t>3. Metodologia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D2F8AB-BCC3-40B7-A46E-8A314C7B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62" y="2625299"/>
            <a:ext cx="8841247" cy="373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de seta reta 7"/>
          <p:cNvCxnSpPr/>
          <p:nvPr/>
        </p:nvCxnSpPr>
        <p:spPr>
          <a:xfrm flipH="1">
            <a:off x="8737600" y="2807861"/>
            <a:ext cx="1223818" cy="919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9894693" y="2376974"/>
            <a:ext cx="1758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Média Móvel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42B9F6-4B7F-41F8-90AA-6FBA680939E6}"/>
              </a:ext>
            </a:extLst>
          </p:cNvPr>
          <p:cNvSpPr txBox="1"/>
          <p:nvPr/>
        </p:nvSpPr>
        <p:spPr>
          <a:xfrm>
            <a:off x="1773059" y="6252716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331018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7C616D-5023-49E9-85A4-D2FA4B533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62" y="1318867"/>
            <a:ext cx="4811207" cy="2330475"/>
          </a:xfrm>
        </p:spPr>
        <p:txBody>
          <a:bodyPr>
            <a:normAutofit/>
          </a:bodyPr>
          <a:lstStyle/>
          <a:p>
            <a:r>
              <a:rPr lang="pt-BR" sz="2400" dirty="0"/>
              <a:t>3.3. Pré-processamento dos dados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D20835-AE8A-40A2-A4C9-94E7494BD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3E26CA-3075-4E1B-9509-21DCC659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13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6CB1DE-54BA-47FF-8AD4-0BC65DCC8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"/>
          <a:stretch/>
        </p:blipFill>
        <p:spPr>
          <a:xfrm>
            <a:off x="1780735" y="1945141"/>
            <a:ext cx="8630530" cy="399388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8077A1D-7E88-4991-BBD6-FE525EFB3FE2}"/>
              </a:ext>
            </a:extLst>
          </p:cNvPr>
          <p:cNvSpPr txBox="1">
            <a:spLocks/>
          </p:cNvSpPr>
          <p:nvPr/>
        </p:nvSpPr>
        <p:spPr>
          <a:xfrm>
            <a:off x="539262" y="92075"/>
            <a:ext cx="68305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3. Metodologia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049182" y="2013170"/>
            <a:ext cx="25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Dados de Treinamento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748894" y="2013170"/>
            <a:ext cx="25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Dados de Validação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57F949-F3E3-49BB-8F4A-8F8577CABC49}"/>
              </a:ext>
            </a:extLst>
          </p:cNvPr>
          <p:cNvSpPr txBox="1"/>
          <p:nvPr/>
        </p:nvSpPr>
        <p:spPr>
          <a:xfrm>
            <a:off x="3029252" y="5963022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237260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765BDE-C86F-449A-AEAA-AC18A04E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3128A6-4E31-4789-89C7-60EF7F86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14</a:t>
            </a:fld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05028FD-68D9-4CB4-97C5-DE204AB5A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62" y="1318867"/>
            <a:ext cx="4811207" cy="2330475"/>
          </a:xfrm>
        </p:spPr>
        <p:txBody>
          <a:bodyPr>
            <a:normAutofit/>
          </a:bodyPr>
          <a:lstStyle/>
          <a:p>
            <a:r>
              <a:rPr lang="pt-BR" sz="2400" dirty="0"/>
              <a:t>3.3. Pré-processamento dos dados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EC0B302-407D-4527-AE90-A6766A902652}"/>
              </a:ext>
            </a:extLst>
          </p:cNvPr>
          <p:cNvSpPr txBox="1">
            <a:spLocks/>
          </p:cNvSpPr>
          <p:nvPr/>
        </p:nvSpPr>
        <p:spPr>
          <a:xfrm>
            <a:off x="539262" y="92075"/>
            <a:ext cx="68305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3. Metodologia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469F9A-6018-4799-9DAE-E9C44ADBD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50" y="2108399"/>
            <a:ext cx="8921518" cy="36673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C4F2203-9D08-4FC9-B046-311FE4FA41F4}"/>
              </a:ext>
            </a:extLst>
          </p:cNvPr>
          <p:cNvSpPr txBox="1"/>
          <p:nvPr/>
        </p:nvSpPr>
        <p:spPr>
          <a:xfrm>
            <a:off x="2096616" y="5828502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3372422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C9368E-A1C5-40A2-A6EE-B7380B44D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6982"/>
            <a:ext cx="5486400" cy="4525963"/>
          </a:xfrm>
        </p:spPr>
        <p:txBody>
          <a:bodyPr>
            <a:normAutofit/>
          </a:bodyPr>
          <a:lstStyle/>
          <a:p>
            <a:r>
              <a:rPr lang="pt-BR" sz="2400" dirty="0"/>
              <a:t>3.4. Topologia da rede neural artificial</a:t>
            </a:r>
          </a:p>
          <a:p>
            <a:endParaRPr lang="pt-BR" sz="2400" dirty="0"/>
          </a:p>
          <a:p>
            <a:pPr lvl="1"/>
            <a:r>
              <a:rPr lang="pt-BR" sz="2200" i="1" dirty="0" err="1"/>
              <a:t>Keras</a:t>
            </a:r>
            <a:r>
              <a:rPr lang="pt-BR" sz="2200" i="1" dirty="0"/>
              <a:t> e </a:t>
            </a:r>
            <a:r>
              <a:rPr lang="pt-BR" sz="2200" i="1" dirty="0" err="1"/>
              <a:t>TensorFlow</a:t>
            </a:r>
            <a:endParaRPr lang="pt-BR" sz="2200" i="1" dirty="0"/>
          </a:p>
          <a:p>
            <a:pPr lvl="1"/>
            <a:r>
              <a:rPr lang="pt-BR" sz="2200" dirty="0"/>
              <a:t>Rede </a:t>
            </a:r>
            <a:r>
              <a:rPr lang="pt-BR" sz="2200" i="1" dirty="0" err="1"/>
              <a:t>Feedfoward</a:t>
            </a:r>
            <a:endParaRPr lang="pt-BR" sz="2200" i="1" dirty="0"/>
          </a:p>
          <a:p>
            <a:pPr lvl="1"/>
            <a:r>
              <a:rPr lang="pt-BR" sz="2200" dirty="0"/>
              <a:t>Duas camadas ocultas;</a:t>
            </a:r>
          </a:p>
          <a:p>
            <a:pPr lvl="1"/>
            <a:r>
              <a:rPr lang="pt-BR" sz="2200" dirty="0"/>
              <a:t>50 unidades (neurônios) por camada;</a:t>
            </a:r>
          </a:p>
          <a:p>
            <a:pPr lvl="1"/>
            <a:r>
              <a:rPr lang="pt-BR" sz="2200" dirty="0"/>
              <a:t>Probabilidade de </a:t>
            </a:r>
            <a:r>
              <a:rPr lang="pt-BR" sz="2200" i="1" dirty="0" err="1"/>
              <a:t>dropout</a:t>
            </a:r>
            <a:r>
              <a:rPr lang="pt-BR" sz="2200" i="1" dirty="0"/>
              <a:t> </a:t>
            </a:r>
            <a:r>
              <a:rPr lang="pt-BR" sz="2200" dirty="0"/>
              <a:t>inicialmente com valor zero;</a:t>
            </a:r>
          </a:p>
          <a:p>
            <a:pPr lvl="1"/>
            <a:r>
              <a:rPr lang="pt-BR" sz="2200" dirty="0"/>
              <a:t>Utilização de </a:t>
            </a:r>
            <a:r>
              <a:rPr lang="pt-BR" sz="2200" i="1" dirty="0"/>
              <a:t>Early </a:t>
            </a:r>
            <a:r>
              <a:rPr lang="pt-BR" sz="2200" i="1" dirty="0" err="1"/>
              <a:t>Stopping</a:t>
            </a:r>
            <a:r>
              <a:rPr lang="pt-BR" sz="2200" i="1" dirty="0"/>
              <a:t> </a:t>
            </a:r>
            <a:r>
              <a:rPr lang="pt-BR" sz="2200" dirty="0"/>
              <a:t>para evitar o </a:t>
            </a:r>
            <a:r>
              <a:rPr lang="pt-BR" sz="2200" i="1" dirty="0" err="1"/>
              <a:t>overfitting</a:t>
            </a:r>
            <a:r>
              <a:rPr lang="pt-BR" sz="2200" i="1" dirty="0"/>
              <a:t>.</a:t>
            </a:r>
            <a:endParaRPr lang="pt-BR" sz="22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B2148C-B053-448B-8B0E-C554BD76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15</a:t>
            </a:fld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DE62295-C904-4102-BFD8-C6F0AD23E4F4}"/>
              </a:ext>
            </a:extLst>
          </p:cNvPr>
          <p:cNvSpPr txBox="1">
            <a:spLocks/>
          </p:cNvSpPr>
          <p:nvPr/>
        </p:nvSpPr>
        <p:spPr>
          <a:xfrm>
            <a:off x="539262" y="92075"/>
            <a:ext cx="68305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3. Metodologia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8480B2-612A-4E14-BAE5-E84E0E050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4241"/>
            <a:ext cx="5980484" cy="266131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64B3981-A9B6-4910-91AC-008627C53E7E}"/>
              </a:ext>
            </a:extLst>
          </p:cNvPr>
          <p:cNvSpPr txBox="1"/>
          <p:nvPr/>
        </p:nvSpPr>
        <p:spPr>
          <a:xfrm>
            <a:off x="5271484" y="5071955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91452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678934-553D-479F-8992-05C9EB36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D24ECE-ACAC-427E-92C4-236995BE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>
                <a:extLst>
                  <a:ext uri="{FF2B5EF4-FFF2-40B4-BE49-F238E27FC236}">
                    <a16:creationId xmlns:a16="http://schemas.microsoft.com/office/drawing/2014/main" id="{98FD2670-BD26-4656-8A8A-1E98F11816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229" y="1231885"/>
                <a:ext cx="11591836" cy="512446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sz="2800" dirty="0"/>
                  <a:t>3.5. Métricas de avaliação do modelo</a:t>
                </a:r>
              </a:p>
              <a:p>
                <a:pPr marL="0" indent="0">
                  <a:buNone/>
                </a:pPr>
                <a:endParaRPr lang="pt-BR" sz="2200" dirty="0"/>
              </a:p>
              <a:p>
                <a:pPr lvl="1">
                  <a:lnSpc>
                    <a:spcPct val="120000"/>
                  </a:lnSpc>
                </a:pPr>
                <a:r>
                  <a:rPr lang="pt-BR" sz="2400" dirty="0"/>
                  <a:t>MAE (</a:t>
                </a:r>
                <a:r>
                  <a:rPr lang="pt-BR" sz="2400" i="1" dirty="0" err="1"/>
                  <a:t>Mean</a:t>
                </a:r>
                <a:r>
                  <a:rPr lang="pt-BR" sz="2400" i="1" dirty="0"/>
                  <a:t> </a:t>
                </a:r>
                <a:r>
                  <a:rPr lang="pt-BR" sz="2400" i="1" dirty="0" err="1"/>
                  <a:t>Absolute</a:t>
                </a:r>
                <a:r>
                  <a:rPr lang="pt-BR" sz="2400" i="1" dirty="0"/>
                  <a:t> </a:t>
                </a:r>
                <a:r>
                  <a:rPr lang="pt-BR" sz="2400" i="1" dirty="0" err="1"/>
                  <a:t>Error</a:t>
                </a:r>
                <a:r>
                  <a:rPr lang="pt-BR" sz="2400" dirty="0"/>
                  <a:t>)</a:t>
                </a:r>
                <a:endParaRPr lang="pt-BR" sz="19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9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pt-BR" sz="19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9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19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9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pt-BR" sz="1900" b="0" dirty="0"/>
              </a:p>
              <a:p>
                <a:pPr lvl="1"/>
                <a:endParaRPr lang="pt-BR" sz="2000" b="0" dirty="0"/>
              </a:p>
              <a:p>
                <a:pPr lvl="1"/>
                <a:r>
                  <a:rPr lang="pt-BR" sz="2400" dirty="0"/>
                  <a:t>MAPE (</a:t>
                </a:r>
                <a:r>
                  <a:rPr lang="pt-BR" sz="2400" i="1" dirty="0" err="1"/>
                  <a:t>Mean</a:t>
                </a:r>
                <a:r>
                  <a:rPr lang="pt-BR" sz="2400" i="1" dirty="0"/>
                  <a:t> </a:t>
                </a:r>
                <a:r>
                  <a:rPr lang="pt-BR" sz="2400" i="1" dirty="0" err="1"/>
                  <a:t>Absolute</a:t>
                </a:r>
                <a:r>
                  <a:rPr lang="pt-BR" sz="2400" i="1" dirty="0"/>
                  <a:t> </a:t>
                </a:r>
                <a:r>
                  <a:rPr lang="pt-BR" sz="2400" i="1" dirty="0" err="1"/>
                  <a:t>Percentage</a:t>
                </a:r>
                <a:r>
                  <a:rPr lang="pt-BR" sz="2400" dirty="0"/>
                  <a:t> </a:t>
                </a:r>
                <a:r>
                  <a:rPr lang="pt-BR" sz="2400" i="1" dirty="0" err="1"/>
                  <a:t>Error</a:t>
                </a:r>
                <a:r>
                  <a:rPr lang="pt-BR" sz="2400" dirty="0"/>
                  <a:t>)</a:t>
                </a:r>
                <a14:m>
                  <m:oMath xmlns:m="http://schemas.openxmlformats.org/officeDocument/2006/math">
                    <m:r>
                      <a:rPr lang="pt-BR" sz="23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3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900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pt-BR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9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00%</m:t>
                          </m:r>
                        </m:num>
                        <m:den>
                          <m:r>
                            <a:rPr lang="pt-BR" sz="19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9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9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19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9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9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9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pt-BR" sz="1900" b="0" dirty="0"/>
              </a:p>
              <a:p>
                <a:pPr lvl="1"/>
                <a:endParaRPr lang="pt-BR" sz="2300" b="0" dirty="0"/>
              </a:p>
              <a:p>
                <a:pPr lvl="1"/>
                <a:r>
                  <a:rPr lang="pt-BR" sz="2400" dirty="0"/>
                  <a:t>RMSE (</a:t>
                </a:r>
                <a:r>
                  <a:rPr lang="pt-BR" sz="2400" i="1" dirty="0"/>
                  <a:t>Root </a:t>
                </a:r>
                <a:r>
                  <a:rPr lang="pt-BR" sz="2400" i="1" dirty="0" err="1"/>
                  <a:t>Mean</a:t>
                </a:r>
                <a:r>
                  <a:rPr lang="pt-BR" sz="2400" i="1" dirty="0"/>
                  <a:t> </a:t>
                </a:r>
                <a:r>
                  <a:rPr lang="pt-BR" sz="2400" i="1" dirty="0" err="1"/>
                  <a:t>Squared</a:t>
                </a:r>
                <a:r>
                  <a:rPr lang="pt-BR" sz="2400" i="1" dirty="0"/>
                  <a:t> </a:t>
                </a:r>
                <a:r>
                  <a:rPr lang="pt-BR" sz="2400" i="1" dirty="0" err="1"/>
                  <a:t>Error</a:t>
                </a:r>
                <a:r>
                  <a:rPr lang="pt-BR" sz="2400" dirty="0"/>
                  <a:t>)</a:t>
                </a:r>
                <a:endParaRPr lang="pt-BR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pt-BR" sz="2300" b="0" dirty="0"/>
              </a:p>
              <a:p>
                <a:pPr marL="457200" lvl="1" indent="0">
                  <a:buNone/>
                </a:pPr>
                <a:endParaRPr lang="pt-BR" sz="2000" dirty="0"/>
              </a:p>
              <a:p>
                <a:pPr marL="457200" lvl="1" indent="0">
                  <a:buNone/>
                </a:pPr>
                <a:r>
                  <a:rPr lang="pt-BR" sz="2000" dirty="0"/>
                  <a:t>	</a:t>
                </a:r>
              </a:p>
            </p:txBody>
          </p:sp>
        </mc:Choice>
        <mc:Fallback xmlns="">
          <p:sp>
            <p:nvSpPr>
              <p:cNvPr id="6" name="Espaço Reservado para Conteúdo 2">
                <a:extLst>
                  <a:ext uri="{FF2B5EF4-FFF2-40B4-BE49-F238E27FC236}">
                    <a16:creationId xmlns:a16="http://schemas.microsoft.com/office/drawing/2014/main" id="{98FD2670-BD26-4656-8A8A-1E98F1181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29" y="1231885"/>
                <a:ext cx="11591836" cy="5124466"/>
              </a:xfrm>
              <a:blipFill>
                <a:blip r:embed="rId2"/>
                <a:stretch>
                  <a:fillRect l="-736" t="-22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1CE6F089-1C90-4AB0-93C7-8FE062CF4C1A}"/>
              </a:ext>
            </a:extLst>
          </p:cNvPr>
          <p:cNvSpPr txBox="1">
            <a:spLocks/>
          </p:cNvSpPr>
          <p:nvPr/>
        </p:nvSpPr>
        <p:spPr>
          <a:xfrm>
            <a:off x="539262" y="92075"/>
            <a:ext cx="6830549" cy="774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3. Metodologia</a:t>
            </a:r>
          </a:p>
        </p:txBody>
      </p:sp>
    </p:spTree>
    <p:extLst>
      <p:ext uri="{BB962C8B-B14F-4D97-AF65-F5344CB8AC3E}">
        <p14:creationId xmlns:p14="http://schemas.microsoft.com/office/powerpoint/2010/main" val="4129208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D665FC-3E3B-42E9-B100-9FA5F9E2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D2AEF-A970-4470-9A23-AFA5577E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17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E9EE052-0F1D-43A1-A911-C430C928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6830549" cy="1143000"/>
          </a:xfrm>
        </p:spPr>
        <p:txBody>
          <a:bodyPr/>
          <a:lstStyle/>
          <a:p>
            <a:r>
              <a:rPr lang="pt-BR" dirty="0"/>
              <a:t>4. Resultados – Parte I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84146A2-0C33-402B-80BB-639466D0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190" y="1502951"/>
            <a:ext cx="8123454" cy="70567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/>
              <a:t>Modelo de Previsão de Energia</a:t>
            </a:r>
          </a:p>
        </p:txBody>
      </p:sp>
      <p:sp>
        <p:nvSpPr>
          <p:cNvPr id="2" name="Retângulo de cantos arredondados 1"/>
          <p:cNvSpPr/>
          <p:nvPr/>
        </p:nvSpPr>
        <p:spPr>
          <a:xfrm>
            <a:off x="1330035" y="3186544"/>
            <a:ext cx="4171060" cy="1143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Caso 1: Previsão considerando a geração por hora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6646995" y="3186543"/>
            <a:ext cx="4214970" cy="1143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Caso 2: Previsão considerando a geração diária acumulada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DA846579-6F33-4118-BF10-5C0FA0E5122B}"/>
              </a:ext>
            </a:extLst>
          </p:cNvPr>
          <p:cNvCxnSpPr>
            <a:cxnSpLocks/>
            <a:stCxn id="7" idx="2"/>
            <a:endCxn id="2" idx="0"/>
          </p:cNvCxnSpPr>
          <p:nvPr/>
        </p:nvCxnSpPr>
        <p:spPr>
          <a:xfrm rot="5400000">
            <a:off x="4312284" y="1311910"/>
            <a:ext cx="977915" cy="277135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13152A80-49CF-48ED-BCE7-85EA5ECEF930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rot="16200000" flipH="1">
            <a:off x="6981741" y="1413804"/>
            <a:ext cx="977914" cy="25675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E64A0BA-022C-4D8E-8FFB-2D36D49047DD}"/>
              </a:ext>
            </a:extLst>
          </p:cNvPr>
          <p:cNvSpPr/>
          <p:nvPr/>
        </p:nvSpPr>
        <p:spPr>
          <a:xfrm>
            <a:off x="1032583" y="4994451"/>
            <a:ext cx="4765964" cy="1308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Prever a geração de 1 hora adiante a partir de 6 horas anteriores para cada uma das estações do ano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F9938734-0AB8-458F-8DCC-7E95FB04D344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>
            <a:off x="3415565" y="4329545"/>
            <a:ext cx="0" cy="664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77597CBC-9988-4112-890D-9EFEBFB350A1}"/>
              </a:ext>
            </a:extLst>
          </p:cNvPr>
          <p:cNvSpPr/>
          <p:nvPr/>
        </p:nvSpPr>
        <p:spPr>
          <a:xfrm>
            <a:off x="6502694" y="5008518"/>
            <a:ext cx="4503572" cy="1308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Prever a geração de 1 dia adiante a partir de 7 dias anteriores para cada uma das estações do ano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5C53B2B-3A8A-4426-94A9-480C93F771F1}"/>
              </a:ext>
            </a:extLst>
          </p:cNvPr>
          <p:cNvCxnSpPr/>
          <p:nvPr/>
        </p:nvCxnSpPr>
        <p:spPr>
          <a:xfrm>
            <a:off x="8610387" y="4329544"/>
            <a:ext cx="0" cy="685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8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4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0FE8D79-EA46-46A3-89F4-D8B5F3EE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18</a:t>
            </a:fld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1DFB0C-4727-4F26-AAF6-EFDC6E24430A}"/>
              </a:ext>
            </a:extLst>
          </p:cNvPr>
          <p:cNvSpPr txBox="1"/>
          <p:nvPr/>
        </p:nvSpPr>
        <p:spPr>
          <a:xfrm>
            <a:off x="224394" y="1075970"/>
            <a:ext cx="3587951" cy="43088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Caso 1: Previsão por hora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022436E-9010-48B6-8FA9-6181E00B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1641127"/>
            <a:ext cx="9286277" cy="471522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B332C44A-E831-48F5-94E7-4C87BAF3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9" y="11490"/>
            <a:ext cx="6830549" cy="1143000"/>
          </a:xfrm>
        </p:spPr>
        <p:txBody>
          <a:bodyPr/>
          <a:lstStyle/>
          <a:p>
            <a:r>
              <a:rPr lang="pt-BR" dirty="0"/>
              <a:t>4. Resultados – Parte 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623D8F-25DD-438A-BF1A-564CBF781379}"/>
              </a:ext>
            </a:extLst>
          </p:cNvPr>
          <p:cNvSpPr txBox="1"/>
          <p:nvPr/>
        </p:nvSpPr>
        <p:spPr>
          <a:xfrm>
            <a:off x="2602805" y="6305955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2590645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A7DFAF-1CBB-47C3-802D-91870F3A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3E71BC-B567-43D5-B0F2-79B629AB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19</a:t>
            </a:fld>
            <a:endParaRPr lang="pt-BR"/>
          </a:p>
        </p:txBody>
      </p:sp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F4801E50-FB16-4CE5-B25C-D73B0907C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3369"/>
              </p:ext>
            </p:extLst>
          </p:nvPr>
        </p:nvGraphicFramePr>
        <p:xfrm>
          <a:off x="2447778" y="2560320"/>
          <a:ext cx="7162393" cy="2609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877">
                  <a:extLst>
                    <a:ext uri="{9D8B030D-6E8A-4147-A177-3AD203B41FA5}">
                      <a16:colId xmlns:a16="http://schemas.microsoft.com/office/drawing/2014/main" val="2779705573"/>
                    </a:ext>
                  </a:extLst>
                </a:gridCol>
                <a:gridCol w="1524877">
                  <a:extLst>
                    <a:ext uri="{9D8B030D-6E8A-4147-A177-3AD203B41FA5}">
                      <a16:colId xmlns:a16="http://schemas.microsoft.com/office/drawing/2014/main" val="3653169165"/>
                    </a:ext>
                  </a:extLst>
                </a:gridCol>
                <a:gridCol w="1557680">
                  <a:extLst>
                    <a:ext uri="{9D8B030D-6E8A-4147-A177-3AD203B41FA5}">
                      <a16:colId xmlns:a16="http://schemas.microsoft.com/office/drawing/2014/main" val="3637316247"/>
                    </a:ext>
                  </a:extLst>
                </a:gridCol>
                <a:gridCol w="1253341">
                  <a:extLst>
                    <a:ext uri="{9D8B030D-6E8A-4147-A177-3AD203B41FA5}">
                      <a16:colId xmlns:a16="http://schemas.microsoft.com/office/drawing/2014/main" val="4276485111"/>
                    </a:ext>
                  </a:extLst>
                </a:gridCol>
                <a:gridCol w="1301618">
                  <a:extLst>
                    <a:ext uri="{9D8B030D-6E8A-4147-A177-3AD203B41FA5}">
                      <a16:colId xmlns:a16="http://schemas.microsoft.com/office/drawing/2014/main" val="4119014437"/>
                    </a:ext>
                  </a:extLst>
                </a:gridCol>
              </a:tblGrid>
              <a:tr h="995143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Geração Registrada (kWh)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Geração Prevista (kWh)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MAE</a:t>
                      </a:r>
                    </a:p>
                    <a:p>
                      <a:pPr algn="ctr"/>
                      <a:r>
                        <a:rPr lang="pt-BR" dirty="0"/>
                        <a:t>(kWh)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RMSE</a:t>
                      </a:r>
                    </a:p>
                    <a:p>
                      <a:pPr algn="ctr"/>
                      <a:r>
                        <a:rPr lang="pt-BR" dirty="0"/>
                        <a:t>(kWh)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232953"/>
                  </a:ext>
                </a:extLst>
              </a:tr>
              <a:tr h="40358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16,69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16,03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0,156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570545"/>
                  </a:ext>
                </a:extLst>
              </a:tr>
              <a:tr h="403586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Outono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14,31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14,87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0,133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0,246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377314"/>
                  </a:ext>
                </a:extLst>
              </a:tr>
              <a:tr h="403586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Inverno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10,30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12,87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0,110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0,206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553105"/>
                  </a:ext>
                </a:extLst>
              </a:tr>
              <a:tr h="40358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Primavera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12,62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12,94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0,081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0,167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238728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890A6CD4-D792-44BA-9E4B-CE67F259E4C3}"/>
              </a:ext>
            </a:extLst>
          </p:cNvPr>
          <p:cNvSpPr txBox="1"/>
          <p:nvPr/>
        </p:nvSpPr>
        <p:spPr>
          <a:xfrm>
            <a:off x="609600" y="1237326"/>
            <a:ext cx="3568505" cy="43088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Caso 1: Previsão por hora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CBDF190-FADE-4934-8D86-A2DCBBCFA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472"/>
            <a:ext cx="6830549" cy="1143000"/>
          </a:xfrm>
        </p:spPr>
        <p:txBody>
          <a:bodyPr/>
          <a:lstStyle/>
          <a:p>
            <a:r>
              <a:rPr lang="pt-BR" dirty="0"/>
              <a:t>4. Resultados – Parte I</a:t>
            </a:r>
          </a:p>
        </p:txBody>
      </p:sp>
    </p:spTree>
    <p:extLst>
      <p:ext uri="{BB962C8B-B14F-4D97-AF65-F5344CB8AC3E}">
        <p14:creationId xmlns:p14="http://schemas.microsoft.com/office/powerpoint/2010/main" val="109925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476C4-FAA1-4555-8461-1413A9C3B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93317"/>
            <a:ext cx="6830549" cy="1143000"/>
          </a:xfrm>
        </p:spPr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5BE7985-09A9-4D5E-A7EC-78D661D2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Josman Silva Rodrigues - josman.rodrigues@cear.ufpb.br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78303D-5F19-401C-A7F4-C1A60D2B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</a:t>
            </a:fld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AEBE7565-1903-4693-8E45-38B9135A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69" y="2078473"/>
            <a:ext cx="10002982" cy="46430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/>
              <a:t>Fundamentação Teórica</a:t>
            </a:r>
          </a:p>
          <a:p>
            <a:pPr marL="514350" indent="-514350">
              <a:buAutoNum type="arabicPeriod" startAt="3"/>
            </a:pPr>
            <a:r>
              <a:rPr lang="pt-BR" sz="2800" dirty="0"/>
              <a:t>Metodologia</a:t>
            </a:r>
          </a:p>
          <a:p>
            <a:pPr marL="514350" indent="-514350">
              <a:buAutoNum type="arabicPeriod" startAt="3"/>
            </a:pPr>
            <a:r>
              <a:rPr lang="pt-BR" sz="2800" dirty="0"/>
              <a:t>Resultados</a:t>
            </a:r>
          </a:p>
          <a:p>
            <a:pPr marL="514350" indent="-514350">
              <a:buAutoNum type="arabicPeriod" startAt="3"/>
            </a:pPr>
            <a:r>
              <a:rPr lang="pt-BR" sz="2800" dirty="0"/>
              <a:t>Conclusões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16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B7AB9E-C5D2-4EAB-A3F0-C7EFC398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3207" y="6490629"/>
            <a:ext cx="4234656" cy="365125"/>
          </a:xfrm>
        </p:spPr>
        <p:txBody>
          <a:bodyPr/>
          <a:lstStyle/>
          <a:p>
            <a:r>
              <a:rPr lang="pt-BR" dirty="0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39D9D3-89DB-4102-BB6E-D384563D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20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3C2E530-3ED1-4714-A568-BA2B28825EDE}"/>
              </a:ext>
            </a:extLst>
          </p:cNvPr>
          <p:cNvSpPr txBox="1"/>
          <p:nvPr/>
        </p:nvSpPr>
        <p:spPr>
          <a:xfrm>
            <a:off x="196259" y="903712"/>
            <a:ext cx="3292529" cy="43088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Caso 2: Previsão diária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B010A4-BCF5-4C2F-9C14-D53B70EDE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65" y="1523736"/>
            <a:ext cx="10430539" cy="483261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14B4597-6C5E-4AE1-9B3C-354F7495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472"/>
            <a:ext cx="6830549" cy="693103"/>
          </a:xfrm>
        </p:spPr>
        <p:txBody>
          <a:bodyPr/>
          <a:lstStyle/>
          <a:p>
            <a:r>
              <a:rPr lang="pt-BR" dirty="0"/>
              <a:t>4. Resultados – Parte 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AAD6E7-8A75-4741-8F69-527BE8AE6B15}"/>
              </a:ext>
            </a:extLst>
          </p:cNvPr>
          <p:cNvSpPr txBox="1"/>
          <p:nvPr/>
        </p:nvSpPr>
        <p:spPr>
          <a:xfrm>
            <a:off x="2668961" y="6238824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423725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31C8FB-07FD-4EF0-8EA3-3C21848F9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5AC76C-61CC-4A95-9E83-A4ADEC18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21</a:t>
            </a:fld>
            <a:endParaRPr lang="pt-BR" dirty="0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9FF1F377-A784-4126-A6EB-D51FC85E4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09014"/>
              </p:ext>
            </p:extLst>
          </p:nvPr>
        </p:nvGraphicFramePr>
        <p:xfrm>
          <a:off x="2157490" y="2729844"/>
          <a:ext cx="8058854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337">
                  <a:extLst>
                    <a:ext uri="{9D8B030D-6E8A-4147-A177-3AD203B41FA5}">
                      <a16:colId xmlns:a16="http://schemas.microsoft.com/office/drawing/2014/main" val="2779705573"/>
                    </a:ext>
                  </a:extLst>
                </a:gridCol>
                <a:gridCol w="1496337">
                  <a:extLst>
                    <a:ext uri="{9D8B030D-6E8A-4147-A177-3AD203B41FA5}">
                      <a16:colId xmlns:a16="http://schemas.microsoft.com/office/drawing/2014/main" val="3653169165"/>
                    </a:ext>
                  </a:extLst>
                </a:gridCol>
                <a:gridCol w="1528526">
                  <a:extLst>
                    <a:ext uri="{9D8B030D-6E8A-4147-A177-3AD203B41FA5}">
                      <a16:colId xmlns:a16="http://schemas.microsoft.com/office/drawing/2014/main" val="3637316247"/>
                    </a:ext>
                  </a:extLst>
                </a:gridCol>
                <a:gridCol w="1030514">
                  <a:extLst>
                    <a:ext uri="{9D8B030D-6E8A-4147-A177-3AD203B41FA5}">
                      <a16:colId xmlns:a16="http://schemas.microsoft.com/office/drawing/2014/main" val="3118549672"/>
                    </a:ext>
                  </a:extLst>
                </a:gridCol>
                <a:gridCol w="1229883">
                  <a:extLst>
                    <a:ext uri="{9D8B030D-6E8A-4147-A177-3AD203B41FA5}">
                      <a16:colId xmlns:a16="http://schemas.microsoft.com/office/drawing/2014/main" val="4276485111"/>
                    </a:ext>
                  </a:extLst>
                </a:gridCol>
                <a:gridCol w="1277257">
                  <a:extLst>
                    <a:ext uri="{9D8B030D-6E8A-4147-A177-3AD203B41FA5}">
                      <a16:colId xmlns:a16="http://schemas.microsoft.com/office/drawing/2014/main" val="4119014437"/>
                    </a:ext>
                  </a:extLst>
                </a:gridCol>
              </a:tblGrid>
              <a:tr h="499534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Geração Registrada (kWh)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Geração Prevista (kWh)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MAE (kWh)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RMSE (kWh)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MAPE</a:t>
                      </a:r>
                    </a:p>
                    <a:p>
                      <a:pPr algn="ctr"/>
                      <a:r>
                        <a:rPr lang="pt-BR" dirty="0"/>
                        <a:t>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23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14,51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14,07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2,721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57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Outono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12,91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13,14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0,434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0,542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3,588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37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Inverno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13,85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13,14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0,329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0,428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2,496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55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Primavera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14,33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14,96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0,249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0,319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1,839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238728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312DDC2B-E189-4357-80FB-06AC206C7710}"/>
              </a:ext>
            </a:extLst>
          </p:cNvPr>
          <p:cNvSpPr txBox="1"/>
          <p:nvPr/>
        </p:nvSpPr>
        <p:spPr>
          <a:xfrm>
            <a:off x="609600" y="1237326"/>
            <a:ext cx="3259015" cy="43088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Caso 2: Previsão diária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FD90378-C23B-45D5-B4EF-7FC2328C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472"/>
            <a:ext cx="6830549" cy="1143000"/>
          </a:xfrm>
        </p:spPr>
        <p:txBody>
          <a:bodyPr/>
          <a:lstStyle/>
          <a:p>
            <a:r>
              <a:rPr lang="pt-BR" dirty="0"/>
              <a:t>4. Resultados – Parte I</a:t>
            </a:r>
          </a:p>
        </p:txBody>
      </p:sp>
    </p:spTree>
    <p:extLst>
      <p:ext uri="{BB962C8B-B14F-4D97-AF65-F5344CB8AC3E}">
        <p14:creationId xmlns:p14="http://schemas.microsoft.com/office/powerpoint/2010/main" val="144369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D665FC-3E3B-42E9-B100-9FA5F9E2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BD2AEF-A970-4470-9A23-AFA5577E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22</a:t>
            </a:fld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E9EE052-0F1D-43A1-A911-C430C928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6830549" cy="1143000"/>
          </a:xfrm>
        </p:spPr>
        <p:txBody>
          <a:bodyPr/>
          <a:lstStyle/>
          <a:p>
            <a:r>
              <a:rPr lang="pt-BR" dirty="0"/>
              <a:t>4. Resultados – Parte II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84146A2-0C33-402B-80BB-639466D0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5" y="1466776"/>
            <a:ext cx="9080052" cy="617479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t-BR" sz="4000" b="1" dirty="0"/>
              <a:t>Avaliação de Incertezas do Modelo de Previsão</a:t>
            </a:r>
          </a:p>
        </p:txBody>
      </p:sp>
      <p:sp>
        <p:nvSpPr>
          <p:cNvPr id="2" name="Retângulo de cantos arredondados 1"/>
          <p:cNvSpPr/>
          <p:nvPr/>
        </p:nvSpPr>
        <p:spPr>
          <a:xfrm>
            <a:off x="1330035" y="3084863"/>
            <a:ext cx="4080911" cy="964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Caso 1: Previsão considerando a geração por hora</a:t>
            </a:r>
          </a:p>
        </p:txBody>
      </p:sp>
      <p:sp>
        <p:nvSpPr>
          <p:cNvPr id="3" name="Retângulo de cantos arredondados 2"/>
          <p:cNvSpPr/>
          <p:nvPr/>
        </p:nvSpPr>
        <p:spPr>
          <a:xfrm>
            <a:off x="6329176" y="3080583"/>
            <a:ext cx="4080911" cy="964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Caso 2: Previsão considerando a geração diária acumulada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6491205" y="4693406"/>
                <a:ext cx="2472095" cy="87209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Desvio padrão: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𝑽𝒂𝒓</m:t>
                          </m:r>
                        </m:e>
                      </m:rad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05" y="4693406"/>
                <a:ext cx="2472095" cy="8720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B6B4ED2-9BD6-4B9A-8658-4177D29AA187}"/>
              </a:ext>
            </a:extLst>
          </p:cNvPr>
          <p:cNvCxnSpPr>
            <a:stCxn id="7" idx="2"/>
            <a:endCxn id="2" idx="0"/>
          </p:cNvCxnSpPr>
          <p:nvPr/>
        </p:nvCxnSpPr>
        <p:spPr>
          <a:xfrm rot="5400000">
            <a:off x="4119972" y="1334774"/>
            <a:ext cx="1000608" cy="249957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C7677B0-91A9-492A-816E-E77F8F0C67E8}"/>
              </a:ext>
            </a:extLst>
          </p:cNvPr>
          <p:cNvCxnSpPr>
            <a:stCxn id="7" idx="2"/>
            <a:endCxn id="3" idx="0"/>
          </p:cNvCxnSpPr>
          <p:nvPr/>
        </p:nvCxnSpPr>
        <p:spPr>
          <a:xfrm rot="16200000" flipH="1">
            <a:off x="6621682" y="1332633"/>
            <a:ext cx="996328" cy="249957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3E2F796-FF57-4B93-A9A7-8ECC68313598}"/>
                  </a:ext>
                </a:extLst>
              </p:cNvPr>
              <p:cNvSpPr txBox="1"/>
              <p:nvPr/>
            </p:nvSpPr>
            <p:spPr>
              <a:xfrm>
                <a:off x="534802" y="4552498"/>
                <a:ext cx="5515934" cy="1500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pt-B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 sz="2400"/>
                        <m:t>𝔼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pt-BR" sz="2400"/>
                        <m:t>𝔼</m:t>
                      </m:r>
                      <m:r>
                        <m:rPr>
                          <m:nor/>
                        </m:rPr>
                        <a:rPr lang="pt-BR" sz="2400" b="0" i="0" smtClean="0"/>
                        <m:t>(</m:t>
                      </m:r>
                      <m:acc>
                        <m:accPr>
                          <m:chr m:val="̂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pt-BR" sz="2400" b="0" i="0" smtClean="0"/>
                        <m:t>)</m:t>
                      </m:r>
                    </m:oMath>
                  </m:oMathPara>
                </a14:m>
                <a:endParaRPr kumimoji="0" lang="pt-BR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3E2F796-FF57-4B93-A9A7-8ECC68313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02" y="4552498"/>
                <a:ext cx="5515934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472203A-F8EC-44F5-A6C6-C06D30AEA45E}"/>
                  </a:ext>
                </a:extLst>
              </p:cNvPr>
              <p:cNvSpPr txBox="1"/>
              <p:nvPr/>
            </p:nvSpPr>
            <p:spPr>
              <a:xfrm>
                <a:off x="8963300" y="4624872"/>
                <a:ext cx="2844800" cy="855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pt-B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pt-BR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472203A-F8EC-44F5-A6C6-C06D30AE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300" y="4624872"/>
                <a:ext cx="2844800" cy="855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>
            <a:extLst>
              <a:ext uri="{FF2B5EF4-FFF2-40B4-BE49-F238E27FC236}">
                <a16:creationId xmlns:a16="http://schemas.microsoft.com/office/drawing/2014/main" id="{B8091443-2AE1-46EC-A5AD-D83E1C50C69E}"/>
              </a:ext>
            </a:extLst>
          </p:cNvPr>
          <p:cNvSpPr/>
          <p:nvPr/>
        </p:nvSpPr>
        <p:spPr>
          <a:xfrm>
            <a:off x="9403769" y="4516134"/>
            <a:ext cx="1623320" cy="1167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4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DA147-CCE2-497C-929C-79CA51D4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Resultados – Parte II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FA5953-2B4B-4ADC-97FB-E7FE7E161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Parâmetros da rede com </a:t>
            </a:r>
            <a:r>
              <a:rPr lang="pt-BR" dirty="0" err="1"/>
              <a:t>Dropout</a:t>
            </a:r>
            <a:r>
              <a:rPr lang="pt-BR" dirty="0"/>
              <a:t> 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/>
              <a:t>Quantidade </a:t>
            </a:r>
            <a:r>
              <a:rPr lang="pt-BR" sz="2400" i="1" dirty="0"/>
              <a:t>de </a:t>
            </a:r>
            <a:r>
              <a:rPr lang="pt-BR" sz="2400" i="1" dirty="0" err="1"/>
              <a:t>foward</a:t>
            </a:r>
            <a:r>
              <a:rPr lang="pt-BR" sz="2400" i="1" dirty="0"/>
              <a:t>-passes:</a:t>
            </a:r>
            <a:r>
              <a:rPr lang="pt-BR" sz="2400" dirty="0">
                <a:solidFill>
                  <a:srgbClr val="FF0000"/>
                </a:solidFill>
              </a:rPr>
              <a:t> T = 1000</a:t>
            </a:r>
            <a:endParaRPr lang="pt-BR" sz="2400" dirty="0"/>
          </a:p>
          <a:p>
            <a:pPr lvl="1"/>
            <a:r>
              <a:rPr lang="pt-BR" sz="2400" dirty="0"/>
              <a:t>Probabilidade de </a:t>
            </a:r>
            <a:r>
              <a:rPr lang="pt-BR" sz="2400" i="1" dirty="0" err="1"/>
              <a:t>dropout</a:t>
            </a:r>
            <a:r>
              <a:rPr lang="pt-BR" sz="2400" dirty="0"/>
              <a:t>: </a:t>
            </a:r>
            <a:r>
              <a:rPr lang="pt-BR" sz="2400" i="1" dirty="0">
                <a:solidFill>
                  <a:srgbClr val="FF0000"/>
                </a:solidFill>
              </a:rPr>
              <a:t>p</a:t>
            </a:r>
            <a:r>
              <a:rPr lang="pt-BR" sz="2400" dirty="0">
                <a:solidFill>
                  <a:srgbClr val="FF0000"/>
                </a:solidFill>
              </a:rPr>
              <a:t>=30%.;</a:t>
            </a:r>
          </a:p>
          <a:p>
            <a:pPr lvl="1"/>
            <a:r>
              <a:rPr lang="pt-BR" sz="2400" i="1" dirty="0" err="1"/>
              <a:t>Length</a:t>
            </a:r>
            <a:r>
              <a:rPr lang="pt-BR" sz="2400" i="1" dirty="0"/>
              <a:t> </a:t>
            </a:r>
            <a:r>
              <a:rPr lang="pt-BR" sz="2400" i="1" dirty="0" err="1"/>
              <a:t>scale</a:t>
            </a:r>
            <a:r>
              <a:rPr lang="pt-BR" sz="2400" i="1" dirty="0"/>
              <a:t>: </a:t>
            </a:r>
            <a:r>
              <a:rPr lang="pt-BR" sz="2400" i="1" dirty="0">
                <a:solidFill>
                  <a:srgbClr val="FF0000"/>
                </a:solidFill>
              </a:rPr>
              <a:t>l =</a:t>
            </a:r>
            <a:r>
              <a:rPr lang="pt-BR" sz="2400" dirty="0">
                <a:solidFill>
                  <a:srgbClr val="FF0000"/>
                </a:solidFill>
              </a:rPr>
              <a:t> 0,1</a:t>
            </a:r>
            <a:r>
              <a:rPr lang="pt-BR" sz="2400" dirty="0"/>
              <a:t>;</a:t>
            </a:r>
          </a:p>
          <a:p>
            <a:pPr lvl="1"/>
            <a:r>
              <a:rPr lang="pt-BR" sz="2400" dirty="0"/>
              <a:t>Peso da regularização L2: </a:t>
            </a:r>
            <a:r>
              <a:rPr lang="el-GR" sz="2400" dirty="0">
                <a:solidFill>
                  <a:srgbClr val="FF0000"/>
                </a:solidFill>
              </a:rPr>
              <a:t>λ</a:t>
            </a:r>
            <a:r>
              <a:rPr lang="pt-BR" sz="2400" dirty="0">
                <a:solidFill>
                  <a:srgbClr val="FF0000"/>
                </a:solidFill>
              </a:rPr>
              <a:t> = 10</a:t>
            </a:r>
            <a:r>
              <a:rPr lang="pt-BR" sz="2400" baseline="30000" dirty="0">
                <a:solidFill>
                  <a:srgbClr val="FF0000"/>
                </a:solidFill>
              </a:rPr>
              <a:t>-4</a:t>
            </a:r>
            <a:r>
              <a:rPr lang="pt-BR" sz="2400" dirty="0"/>
              <a:t>.</a:t>
            </a:r>
          </a:p>
          <a:p>
            <a:pPr lvl="1"/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32CF83-3B1F-44D4-8F4F-CC147792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74A668-6BCB-4491-9804-24D2CE24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FF6485-E4B3-41B5-977B-694AE94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2" y="2475914"/>
            <a:ext cx="5386688" cy="212587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7CC9D0B-5473-4887-87CB-8104E4CAEF44}"/>
              </a:ext>
            </a:extLst>
          </p:cNvPr>
          <p:cNvSpPr txBox="1"/>
          <p:nvPr/>
        </p:nvSpPr>
        <p:spPr>
          <a:xfrm>
            <a:off x="7965120" y="4784356"/>
            <a:ext cx="288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1924368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A026D1-DC93-4A28-9DC2-4EA2B05F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C1AF67-77D3-4F3B-8AA0-14BE7F93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24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E4545A-D9EF-4FA3-9863-64169076FC99}"/>
              </a:ext>
            </a:extLst>
          </p:cNvPr>
          <p:cNvSpPr txBox="1">
            <a:spLocks/>
          </p:cNvSpPr>
          <p:nvPr/>
        </p:nvSpPr>
        <p:spPr>
          <a:xfrm>
            <a:off x="609600" y="47966"/>
            <a:ext cx="6830549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4. Resultados – Parte 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A12D984-C912-4187-9A06-B80AAE345F2D}"/>
              </a:ext>
            </a:extLst>
          </p:cNvPr>
          <p:cNvSpPr txBox="1"/>
          <p:nvPr/>
        </p:nvSpPr>
        <p:spPr>
          <a:xfrm>
            <a:off x="256266" y="913654"/>
            <a:ext cx="82469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Alteração da probabilidade de </a:t>
            </a:r>
            <a:r>
              <a:rPr lang="pt-BR" sz="2200" b="1" i="1" dirty="0" err="1"/>
              <a:t>dropout</a:t>
            </a:r>
            <a:endParaRPr lang="pt-BR" sz="2200" b="1" dirty="0"/>
          </a:p>
        </p:txBody>
      </p:sp>
      <p:graphicFrame>
        <p:nvGraphicFramePr>
          <p:cNvPr id="9" name="Tabela 5">
            <a:extLst>
              <a:ext uri="{FF2B5EF4-FFF2-40B4-BE49-F238E27FC236}">
                <a16:creationId xmlns:a16="http://schemas.microsoft.com/office/drawing/2014/main" id="{6F73103F-95CF-438A-A15D-B4D38FFC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641277"/>
              </p:ext>
            </p:extLst>
          </p:nvPr>
        </p:nvGraphicFramePr>
        <p:xfrm>
          <a:off x="182215" y="1440787"/>
          <a:ext cx="7774748" cy="4943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072">
                  <a:extLst>
                    <a:ext uri="{9D8B030D-6E8A-4147-A177-3AD203B41FA5}">
                      <a16:colId xmlns:a16="http://schemas.microsoft.com/office/drawing/2014/main" val="1052340686"/>
                    </a:ext>
                  </a:extLst>
                </a:gridCol>
                <a:gridCol w="1304072">
                  <a:extLst>
                    <a:ext uri="{9D8B030D-6E8A-4147-A177-3AD203B41FA5}">
                      <a16:colId xmlns:a16="http://schemas.microsoft.com/office/drawing/2014/main" val="1192093513"/>
                    </a:ext>
                  </a:extLst>
                </a:gridCol>
                <a:gridCol w="1427248">
                  <a:extLst>
                    <a:ext uri="{9D8B030D-6E8A-4147-A177-3AD203B41FA5}">
                      <a16:colId xmlns:a16="http://schemas.microsoft.com/office/drawing/2014/main" val="3950332541"/>
                    </a:ext>
                  </a:extLst>
                </a:gridCol>
                <a:gridCol w="934839">
                  <a:extLst>
                    <a:ext uri="{9D8B030D-6E8A-4147-A177-3AD203B41FA5}">
                      <a16:colId xmlns:a16="http://schemas.microsoft.com/office/drawing/2014/main" val="4181169274"/>
                    </a:ext>
                  </a:extLst>
                </a:gridCol>
                <a:gridCol w="934839">
                  <a:extLst>
                    <a:ext uri="{9D8B030D-6E8A-4147-A177-3AD203B41FA5}">
                      <a16:colId xmlns:a16="http://schemas.microsoft.com/office/drawing/2014/main" val="1329959971"/>
                    </a:ext>
                  </a:extLst>
                </a:gridCol>
                <a:gridCol w="934839">
                  <a:extLst>
                    <a:ext uri="{9D8B030D-6E8A-4147-A177-3AD203B41FA5}">
                      <a16:colId xmlns:a16="http://schemas.microsoft.com/office/drawing/2014/main" val="2936832933"/>
                    </a:ext>
                  </a:extLst>
                </a:gridCol>
                <a:gridCol w="934839">
                  <a:extLst>
                    <a:ext uri="{9D8B030D-6E8A-4147-A177-3AD203B41FA5}">
                      <a16:colId xmlns:a16="http://schemas.microsoft.com/office/drawing/2014/main" val="3722405727"/>
                    </a:ext>
                  </a:extLst>
                </a:gridCol>
              </a:tblGrid>
              <a:tr h="356143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pt-BR" dirty="0"/>
                        <a:t>Incerteza Máxima (kWh)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pt-BR" dirty="0"/>
                        <a:t>Incerteza Máxima (kWh)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75304"/>
                  </a:ext>
                </a:extLst>
              </a:tr>
              <a:tr h="356143">
                <a:tc rowSpan="5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ESTAÇÃO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 = 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 = 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 = 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 = 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 = 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106429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Verão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0,146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0,212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0,255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0,277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0,355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3585684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Outono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0,159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0,230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0,269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0,308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0,373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840194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Inverno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0,167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0,246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0,282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0,324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0,402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505153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Primavera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0,165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0,234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0,273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0,316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0,384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139723"/>
                  </a:ext>
                </a:extLst>
              </a:tr>
              <a:tr h="243457"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="1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071670"/>
                  </a:ext>
                </a:extLst>
              </a:tr>
              <a:tr h="48083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CASO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Verão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0,322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0,378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0,624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0,685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0,804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920645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CASO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Outono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0,368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0,597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0,729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0,815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598951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Inverno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0,262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0,328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0,329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0,553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0,588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310177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Primavera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0,299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0,365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0,549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0,637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0,798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3828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79A18D24-ADA7-4731-BA4C-BBC3CA56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963" y="2363373"/>
            <a:ext cx="4240806" cy="91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BCCFE59-043F-499C-8D08-5DEF7C2FF9B2}"/>
                  </a:ext>
                </a:extLst>
              </p:cNvPr>
              <p:cNvSpPr txBox="1"/>
              <p:nvPr/>
            </p:nvSpPr>
            <p:spPr>
              <a:xfrm>
                <a:off x="8737600" y="3861909"/>
                <a:ext cx="2472095" cy="872098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Desvio padrão: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𝑽𝒂𝒓</m:t>
                          </m:r>
                        </m:e>
                      </m:rad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BCCFE59-043F-499C-8D08-5DEF7C2FF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600" y="3861909"/>
                <a:ext cx="2472095" cy="8720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60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CBB162-AE88-45FC-9D72-2009E8F6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5730DC-2568-4418-AD22-AE258C21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25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243184-872E-48F1-BE6F-22D5F2A20ED4}"/>
              </a:ext>
            </a:extLst>
          </p:cNvPr>
          <p:cNvSpPr txBox="1">
            <a:spLocks/>
          </p:cNvSpPr>
          <p:nvPr/>
        </p:nvSpPr>
        <p:spPr>
          <a:xfrm>
            <a:off x="609600" y="47966"/>
            <a:ext cx="6830549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4. Resultados – Parte 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3E8019-3674-4623-A853-593DBE850DD9}"/>
              </a:ext>
            </a:extLst>
          </p:cNvPr>
          <p:cNvSpPr txBox="1"/>
          <p:nvPr/>
        </p:nvSpPr>
        <p:spPr>
          <a:xfrm>
            <a:off x="137372" y="746778"/>
            <a:ext cx="82469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Alteração da probabilidade de </a:t>
            </a:r>
            <a:r>
              <a:rPr lang="pt-BR" sz="2200" b="1" i="1" dirty="0" err="1"/>
              <a:t>dropout</a:t>
            </a:r>
            <a:endParaRPr lang="pt-BR" sz="22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7ACEC3-DC60-493A-80DD-85F060776E5A}"/>
              </a:ext>
            </a:extLst>
          </p:cNvPr>
          <p:cNvSpPr txBox="1"/>
          <p:nvPr/>
        </p:nvSpPr>
        <p:spPr>
          <a:xfrm>
            <a:off x="2584554" y="5816513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7CF20B-B655-4EA2-ADF7-A46DEDB2E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2" y="1209807"/>
            <a:ext cx="10498643" cy="460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0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F58A8E-CE9A-43EC-98B4-64D862F4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6BEEC1-B989-442C-953B-AC35D4BD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26</a:t>
            </a:fld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4C76F60-076F-40EF-BADD-01F77D12F2B3}"/>
              </a:ext>
            </a:extLst>
          </p:cNvPr>
          <p:cNvSpPr txBox="1">
            <a:spLocks/>
          </p:cNvSpPr>
          <p:nvPr/>
        </p:nvSpPr>
        <p:spPr>
          <a:xfrm>
            <a:off x="609600" y="47966"/>
            <a:ext cx="6830549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4. Resultados – Parte II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BE1737-74F5-451A-AA76-0CCF060FB56E}"/>
              </a:ext>
            </a:extLst>
          </p:cNvPr>
          <p:cNvSpPr txBox="1"/>
          <p:nvPr/>
        </p:nvSpPr>
        <p:spPr>
          <a:xfrm>
            <a:off x="137372" y="746778"/>
            <a:ext cx="82469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Alteração da probabilidade de </a:t>
            </a:r>
            <a:r>
              <a:rPr lang="pt-BR" sz="2200" b="1" i="1" dirty="0" err="1"/>
              <a:t>dropout</a:t>
            </a:r>
            <a:endParaRPr lang="pt-BR" sz="22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F2025F-9B04-4985-9719-D4F0B20E1F50}"/>
              </a:ext>
            </a:extLst>
          </p:cNvPr>
          <p:cNvSpPr txBox="1"/>
          <p:nvPr/>
        </p:nvSpPr>
        <p:spPr>
          <a:xfrm>
            <a:off x="2598622" y="5926556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DCC633-68EA-40BF-B07D-AC4551F91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5" y="1176462"/>
            <a:ext cx="9467557" cy="47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48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A026D1-DC93-4A28-9DC2-4EA2B05F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C1AF67-77D3-4F3B-8AA0-14BE7F93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27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E4545A-D9EF-4FA3-9863-64169076FC99}"/>
              </a:ext>
            </a:extLst>
          </p:cNvPr>
          <p:cNvSpPr txBox="1">
            <a:spLocks/>
          </p:cNvSpPr>
          <p:nvPr/>
        </p:nvSpPr>
        <p:spPr>
          <a:xfrm>
            <a:off x="609600" y="47966"/>
            <a:ext cx="6830549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4. Resultados – Parte 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A12D984-C912-4187-9A06-B80AAE345F2D}"/>
              </a:ext>
            </a:extLst>
          </p:cNvPr>
          <p:cNvSpPr txBox="1"/>
          <p:nvPr/>
        </p:nvSpPr>
        <p:spPr>
          <a:xfrm>
            <a:off x="609600" y="940742"/>
            <a:ext cx="82469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Alteração do peso da regularização L2</a:t>
            </a:r>
            <a:endParaRPr lang="pt-BR" sz="22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Tabela 5">
            <a:extLst>
              <a:ext uri="{FF2B5EF4-FFF2-40B4-BE49-F238E27FC236}">
                <a16:creationId xmlns:a16="http://schemas.microsoft.com/office/drawing/2014/main" id="{6F73103F-95CF-438A-A15D-B4D38FFC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176690"/>
              </p:ext>
            </p:extLst>
          </p:nvPr>
        </p:nvGraphicFramePr>
        <p:xfrm>
          <a:off x="1025555" y="1494963"/>
          <a:ext cx="7831018" cy="4943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510">
                  <a:extLst>
                    <a:ext uri="{9D8B030D-6E8A-4147-A177-3AD203B41FA5}">
                      <a16:colId xmlns:a16="http://schemas.microsoft.com/office/drawing/2014/main" val="638161374"/>
                    </a:ext>
                  </a:extLst>
                </a:gridCol>
                <a:gridCol w="1313510">
                  <a:extLst>
                    <a:ext uri="{9D8B030D-6E8A-4147-A177-3AD203B41FA5}">
                      <a16:colId xmlns:a16="http://schemas.microsoft.com/office/drawing/2014/main" val="1192093513"/>
                    </a:ext>
                  </a:extLst>
                </a:gridCol>
                <a:gridCol w="1437578">
                  <a:extLst>
                    <a:ext uri="{9D8B030D-6E8A-4147-A177-3AD203B41FA5}">
                      <a16:colId xmlns:a16="http://schemas.microsoft.com/office/drawing/2014/main" val="3950332541"/>
                    </a:ext>
                  </a:extLst>
                </a:gridCol>
                <a:gridCol w="941605">
                  <a:extLst>
                    <a:ext uri="{9D8B030D-6E8A-4147-A177-3AD203B41FA5}">
                      <a16:colId xmlns:a16="http://schemas.microsoft.com/office/drawing/2014/main" val="4181169274"/>
                    </a:ext>
                  </a:extLst>
                </a:gridCol>
                <a:gridCol w="941605">
                  <a:extLst>
                    <a:ext uri="{9D8B030D-6E8A-4147-A177-3AD203B41FA5}">
                      <a16:colId xmlns:a16="http://schemas.microsoft.com/office/drawing/2014/main" val="1329959971"/>
                    </a:ext>
                  </a:extLst>
                </a:gridCol>
                <a:gridCol w="941605">
                  <a:extLst>
                    <a:ext uri="{9D8B030D-6E8A-4147-A177-3AD203B41FA5}">
                      <a16:colId xmlns:a16="http://schemas.microsoft.com/office/drawing/2014/main" val="2936832933"/>
                    </a:ext>
                  </a:extLst>
                </a:gridCol>
                <a:gridCol w="941605">
                  <a:extLst>
                    <a:ext uri="{9D8B030D-6E8A-4147-A177-3AD203B41FA5}">
                      <a16:colId xmlns:a16="http://schemas.microsoft.com/office/drawing/2014/main" val="3722405727"/>
                    </a:ext>
                  </a:extLst>
                </a:gridCol>
              </a:tblGrid>
              <a:tr h="356143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pt-BR" dirty="0"/>
                        <a:t>Incerteza Máxima (kWh)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pt-BR" dirty="0"/>
                        <a:t>Incerteza Máxima (kWh)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75304"/>
                  </a:ext>
                </a:extLst>
              </a:tr>
              <a:tr h="356143">
                <a:tc rowSpan="5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ESTAÇÃO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λ</a:t>
                      </a:r>
                      <a:r>
                        <a:rPr lang="pt-BR" b="1" dirty="0"/>
                        <a:t> = 1e-6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λ</a:t>
                      </a:r>
                      <a:r>
                        <a:rPr lang="pt-BR" b="1" dirty="0"/>
                        <a:t> = 1e-5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λ</a:t>
                      </a:r>
                      <a:r>
                        <a:rPr lang="pt-BR" b="1" dirty="0"/>
                        <a:t> = 1e-4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λ</a:t>
                      </a:r>
                      <a:r>
                        <a:rPr lang="pt-BR" b="1" dirty="0"/>
                        <a:t> = 1e-3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λ</a:t>
                      </a:r>
                      <a:r>
                        <a:rPr lang="pt-BR" b="1" dirty="0"/>
                        <a:t> = 1e-2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106429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Verão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0,373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0,313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0,346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0,481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3585684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Outono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0,444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0,357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0,387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0,376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0,487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840194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Inverno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0,434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0,374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0,412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0,393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0,486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505153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Primavera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0,420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0,395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0,378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0,485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139723"/>
                  </a:ext>
                </a:extLst>
              </a:tr>
              <a:tr h="202310"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0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765373"/>
                  </a:ext>
                </a:extLst>
              </a:tr>
              <a:tr h="480839">
                <a:tc rowSpan="4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Verão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0,936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0,784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0,754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0,754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0,593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00011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Outono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1,209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0,840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0,719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0,803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0,534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779969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Inverno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0,679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0,580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0,609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0,598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0,731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976040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Primavera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0,420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0,395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0,378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0,485</a:t>
                      </a:r>
                      <a:endParaRPr lang="pt-BR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93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878669E-19EA-4FC0-B9FC-053DCE1E3ED9}"/>
                  </a:ext>
                </a:extLst>
              </p:cNvPr>
              <p:cNvSpPr txBox="1"/>
              <p:nvPr/>
            </p:nvSpPr>
            <p:spPr>
              <a:xfrm>
                <a:off x="8963300" y="3654202"/>
                <a:ext cx="2844800" cy="855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pt-B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pt-BR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878669E-19EA-4FC0-B9FC-053DCE1E3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300" y="3654202"/>
                <a:ext cx="2844800" cy="8559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760D548D-9FAB-4E04-9CAD-BE90519EAC7C}"/>
              </a:ext>
            </a:extLst>
          </p:cNvPr>
          <p:cNvSpPr/>
          <p:nvPr/>
        </p:nvSpPr>
        <p:spPr>
          <a:xfrm>
            <a:off x="9403769" y="3545464"/>
            <a:ext cx="1623320" cy="1167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958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CA0FF8-05C7-4899-9827-F8E4165B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7C2284-CB7A-4023-A46A-7DF35E1F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28</a:t>
            </a:fld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F3F1C5D-6836-4482-A67B-7F1FE9519422}"/>
              </a:ext>
            </a:extLst>
          </p:cNvPr>
          <p:cNvSpPr txBox="1">
            <a:spLocks/>
          </p:cNvSpPr>
          <p:nvPr/>
        </p:nvSpPr>
        <p:spPr>
          <a:xfrm>
            <a:off x="609600" y="47966"/>
            <a:ext cx="6830549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4. Resultados – Parte 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991A04-E0F9-464F-9F23-EA231ADE3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5" y="1275069"/>
            <a:ext cx="10277127" cy="450950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ABD288E-F89B-45A8-9CF9-98BC06B51150}"/>
              </a:ext>
            </a:extLst>
          </p:cNvPr>
          <p:cNvSpPr txBox="1"/>
          <p:nvPr/>
        </p:nvSpPr>
        <p:spPr>
          <a:xfrm>
            <a:off x="57272" y="758366"/>
            <a:ext cx="82469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Alteração do peso da regularização L2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85C7AE4-D6E9-452D-AEF7-B23B8D2B1B3F}"/>
              </a:ext>
            </a:extLst>
          </p:cNvPr>
          <p:cNvSpPr txBox="1"/>
          <p:nvPr/>
        </p:nvSpPr>
        <p:spPr>
          <a:xfrm>
            <a:off x="2775508" y="5870390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1462360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C0925C-459C-445A-AB1A-F68623FE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78C8DA-47A5-4A80-8B0F-6F41443D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29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FB8650-574A-4C8C-8DFF-07FE4A800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5" y="1322528"/>
            <a:ext cx="9928405" cy="437261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7FD3A78-FB35-4AB7-B87D-9965200C476E}"/>
              </a:ext>
            </a:extLst>
          </p:cNvPr>
          <p:cNvSpPr txBox="1"/>
          <p:nvPr/>
        </p:nvSpPr>
        <p:spPr>
          <a:xfrm>
            <a:off x="14871" y="5614254"/>
            <a:ext cx="115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 Autoria própria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7274977-4780-4B35-9CE3-DE2698B4BB77}"/>
              </a:ext>
            </a:extLst>
          </p:cNvPr>
          <p:cNvSpPr txBox="1">
            <a:spLocks/>
          </p:cNvSpPr>
          <p:nvPr/>
        </p:nvSpPr>
        <p:spPr>
          <a:xfrm>
            <a:off x="609600" y="47966"/>
            <a:ext cx="6830549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4. Resultados – Parte II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ED251F-8E2E-4D3F-9383-A51F42F8EFAF}"/>
              </a:ext>
            </a:extLst>
          </p:cNvPr>
          <p:cNvSpPr txBox="1"/>
          <p:nvPr/>
        </p:nvSpPr>
        <p:spPr>
          <a:xfrm>
            <a:off x="57272" y="758366"/>
            <a:ext cx="51055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Alteração do peso da regularização L2</a:t>
            </a:r>
          </a:p>
        </p:txBody>
      </p:sp>
    </p:spTree>
    <p:extLst>
      <p:ext uri="{BB962C8B-B14F-4D97-AF65-F5344CB8AC3E}">
        <p14:creationId xmlns:p14="http://schemas.microsoft.com/office/powerpoint/2010/main" val="106820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C76D03-1D22-4D64-A0A9-9F91C9908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BAF913-0D90-4E67-824A-482E337A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3</a:t>
            </a:fld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0C98A5B-4A81-4CF5-BAE7-87327585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14" y="114306"/>
            <a:ext cx="6830549" cy="867768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29E32EC-1944-463B-90A6-999ED89AFCA4}"/>
              </a:ext>
            </a:extLst>
          </p:cNvPr>
          <p:cNvSpPr txBox="1"/>
          <p:nvPr/>
        </p:nvSpPr>
        <p:spPr>
          <a:xfrm>
            <a:off x="767029" y="961123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1.1. Motivação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C70FF2E-1114-4FE0-90BD-40FE5D9DF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769103"/>
            <a:ext cx="7369976" cy="37005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E7BAEC-1F68-445B-888B-BE246E9EF977}"/>
              </a:ext>
            </a:extLst>
          </p:cNvPr>
          <p:cNvSpPr txBox="1"/>
          <p:nvPr/>
        </p:nvSpPr>
        <p:spPr>
          <a:xfrm>
            <a:off x="7877908" y="2335883"/>
            <a:ext cx="41154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cs typeface="Arial" panose="020B0604020202020204" pitchFamily="34" charset="0"/>
              </a:rPr>
              <a:t>Crises climáticas;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u="sng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cs typeface="Arial" panose="020B0604020202020204" pitchFamily="34" charset="0"/>
              </a:rPr>
              <a:t>Crescente aumento da busca por fontes de energia limpa;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cs typeface="Arial" panose="020B0604020202020204" pitchFamily="34" charset="0"/>
              </a:rPr>
              <a:t>Crescimento da energia solar fotovoltaica;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B095F9-AC78-4031-8B14-64FF7FC2DD26}"/>
              </a:ext>
            </a:extLst>
          </p:cNvPr>
          <p:cNvSpPr txBox="1"/>
          <p:nvPr/>
        </p:nvSpPr>
        <p:spPr>
          <a:xfrm>
            <a:off x="749096" y="5517387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Adaptado de (EIA, 2020)</a:t>
            </a:r>
          </a:p>
        </p:txBody>
      </p:sp>
    </p:spTree>
    <p:extLst>
      <p:ext uri="{BB962C8B-B14F-4D97-AF65-F5344CB8AC3E}">
        <p14:creationId xmlns:p14="http://schemas.microsoft.com/office/powerpoint/2010/main" val="32388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A026D1-DC93-4A28-9DC2-4EA2B05F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2952" y="6235720"/>
            <a:ext cx="4234656" cy="365125"/>
          </a:xfrm>
        </p:spPr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C1AF67-77D3-4F3B-8AA0-14BE7F93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30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E4545A-D9EF-4FA3-9863-64169076FC99}"/>
              </a:ext>
            </a:extLst>
          </p:cNvPr>
          <p:cNvSpPr txBox="1">
            <a:spLocks/>
          </p:cNvSpPr>
          <p:nvPr/>
        </p:nvSpPr>
        <p:spPr>
          <a:xfrm>
            <a:off x="609600" y="47966"/>
            <a:ext cx="6830549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4. Resultados – Parte 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A12D984-C912-4187-9A06-B80AAE345F2D}"/>
              </a:ext>
            </a:extLst>
          </p:cNvPr>
          <p:cNvSpPr txBox="1"/>
          <p:nvPr/>
        </p:nvSpPr>
        <p:spPr>
          <a:xfrm>
            <a:off x="137372" y="746778"/>
            <a:ext cx="82469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/>
              <a:t>Alteração do </a:t>
            </a:r>
            <a:r>
              <a:rPr lang="pt-BR" sz="2000" b="1" dirty="0" err="1"/>
              <a:t>do</a:t>
            </a:r>
            <a:r>
              <a:rPr lang="pt-BR" sz="2000" b="1" dirty="0"/>
              <a:t> parâmetro </a:t>
            </a:r>
            <a:r>
              <a:rPr lang="pt-BR" sz="2000" b="1" i="1" dirty="0" err="1"/>
              <a:t>lenght</a:t>
            </a:r>
            <a:r>
              <a:rPr lang="pt-BR" sz="2000" b="1" i="1" dirty="0"/>
              <a:t> </a:t>
            </a:r>
            <a:r>
              <a:rPr lang="pt-BR" sz="2000" b="1" i="1" dirty="0" err="1"/>
              <a:t>scale</a:t>
            </a:r>
            <a:r>
              <a:rPr lang="pt-BR" sz="2000" b="1" i="1" dirty="0"/>
              <a:t> </a:t>
            </a:r>
            <a:r>
              <a:rPr lang="pt-BR" sz="2000" b="1" dirty="0"/>
              <a:t>(</a:t>
            </a:r>
            <a:r>
              <a:rPr lang="pt-BR" sz="2000" b="1" i="1" dirty="0"/>
              <a:t>l</a:t>
            </a:r>
            <a:r>
              <a:rPr lang="pt-BR" sz="2000" b="1" dirty="0"/>
              <a:t>)</a:t>
            </a:r>
            <a:endParaRPr lang="pt-BR" sz="2200" b="1" dirty="0"/>
          </a:p>
        </p:txBody>
      </p:sp>
      <p:graphicFrame>
        <p:nvGraphicFramePr>
          <p:cNvPr id="9" name="Tabela 5">
            <a:extLst>
              <a:ext uri="{FF2B5EF4-FFF2-40B4-BE49-F238E27FC236}">
                <a16:creationId xmlns:a16="http://schemas.microsoft.com/office/drawing/2014/main" id="{6F73103F-95CF-438A-A15D-B4D38FFC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647046"/>
              </p:ext>
            </p:extLst>
          </p:nvPr>
        </p:nvGraphicFramePr>
        <p:xfrm>
          <a:off x="164909" y="1412359"/>
          <a:ext cx="6967412" cy="4943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387">
                  <a:extLst>
                    <a:ext uri="{9D8B030D-6E8A-4147-A177-3AD203B41FA5}">
                      <a16:colId xmlns:a16="http://schemas.microsoft.com/office/drawing/2014/main" val="638161374"/>
                    </a:ext>
                  </a:extLst>
                </a:gridCol>
                <a:gridCol w="1252940">
                  <a:extLst>
                    <a:ext uri="{9D8B030D-6E8A-4147-A177-3AD203B41FA5}">
                      <a16:colId xmlns:a16="http://schemas.microsoft.com/office/drawing/2014/main" val="1192093513"/>
                    </a:ext>
                  </a:extLst>
                </a:gridCol>
                <a:gridCol w="1145159">
                  <a:extLst>
                    <a:ext uri="{9D8B030D-6E8A-4147-A177-3AD203B41FA5}">
                      <a16:colId xmlns:a16="http://schemas.microsoft.com/office/drawing/2014/main" val="3950332541"/>
                    </a:ext>
                  </a:extLst>
                </a:gridCol>
                <a:gridCol w="1037379">
                  <a:extLst>
                    <a:ext uri="{9D8B030D-6E8A-4147-A177-3AD203B41FA5}">
                      <a16:colId xmlns:a16="http://schemas.microsoft.com/office/drawing/2014/main" val="4181169274"/>
                    </a:ext>
                  </a:extLst>
                </a:gridCol>
                <a:gridCol w="902654">
                  <a:extLst>
                    <a:ext uri="{9D8B030D-6E8A-4147-A177-3AD203B41FA5}">
                      <a16:colId xmlns:a16="http://schemas.microsoft.com/office/drawing/2014/main" val="1329959971"/>
                    </a:ext>
                  </a:extLst>
                </a:gridCol>
                <a:gridCol w="821821">
                  <a:extLst>
                    <a:ext uri="{9D8B030D-6E8A-4147-A177-3AD203B41FA5}">
                      <a16:colId xmlns:a16="http://schemas.microsoft.com/office/drawing/2014/main" val="2936832933"/>
                    </a:ext>
                  </a:extLst>
                </a:gridCol>
                <a:gridCol w="943072">
                  <a:extLst>
                    <a:ext uri="{9D8B030D-6E8A-4147-A177-3AD203B41FA5}">
                      <a16:colId xmlns:a16="http://schemas.microsoft.com/office/drawing/2014/main" val="3722405727"/>
                    </a:ext>
                  </a:extLst>
                </a:gridCol>
              </a:tblGrid>
              <a:tr h="356143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pt-BR" dirty="0"/>
                        <a:t>Incerteza Máxima (kWh)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pt-BR" dirty="0"/>
                        <a:t>Incerteza Máxima (kWh)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75304"/>
                  </a:ext>
                </a:extLst>
              </a:tr>
              <a:tr h="356143">
                <a:tc rowSpan="5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ESTAÇÃO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i="1" dirty="0"/>
                        <a:t>l</a:t>
                      </a:r>
                      <a:r>
                        <a:rPr lang="pt-BR" b="1" dirty="0"/>
                        <a:t> = 0,001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i="1" dirty="0"/>
                        <a:t>l</a:t>
                      </a:r>
                      <a:r>
                        <a:rPr lang="pt-BR" b="1" dirty="0"/>
                        <a:t> = 0,01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i="1" dirty="0"/>
                        <a:t>l</a:t>
                      </a:r>
                      <a:r>
                        <a:rPr lang="pt-BR" b="1" dirty="0"/>
                        <a:t> = 0,1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i="1" dirty="0"/>
                        <a:t>l</a:t>
                      </a:r>
                      <a:r>
                        <a:rPr lang="pt-BR" b="1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i="1" dirty="0"/>
                        <a:t>l</a:t>
                      </a:r>
                      <a:r>
                        <a:rPr lang="pt-BR" b="1" dirty="0"/>
                        <a:t> =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7106429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Verão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2,539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0,404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0,365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0,381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3585684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Outono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2,545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0,430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0,385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0,413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0,380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840194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Inverno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2,546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0,449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0,426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0,442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0,413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505153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Primavera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2,547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0,434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0,395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0,425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0,388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139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95761"/>
                  </a:ext>
                </a:extLst>
              </a:tr>
              <a:tr h="480839">
                <a:tc rowSpan="4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Verão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0,972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0,850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0,748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0,737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0,853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700011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CASO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Outono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0,998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0,861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0,920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0,793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0,905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779969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Inverno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0,796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0,664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0,603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0,549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0,649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976040"/>
                  </a:ext>
                </a:extLst>
              </a:tr>
              <a:tr h="480839">
                <a:tc v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Primavera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0,858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0,706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0,779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0,685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0,751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9303"/>
                  </a:ext>
                </a:extLst>
              </a:tr>
            </a:tbl>
          </a:graphicData>
        </a:graphic>
      </p:graphicFrame>
      <p:pic>
        <p:nvPicPr>
          <p:cNvPr id="19" name="Imagem 18">
            <a:extLst>
              <a:ext uri="{FF2B5EF4-FFF2-40B4-BE49-F238E27FC236}">
                <a16:creationId xmlns:a16="http://schemas.microsoft.com/office/drawing/2014/main" id="{C41D19C9-4413-4C81-9E87-ED9911E4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65" y="2699227"/>
            <a:ext cx="4959379" cy="29137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9C9181C-5BFF-43FC-821A-69B02116EB6B}"/>
              </a:ext>
            </a:extLst>
          </p:cNvPr>
          <p:cNvSpPr txBox="1"/>
          <p:nvPr/>
        </p:nvSpPr>
        <p:spPr>
          <a:xfrm>
            <a:off x="6636050" y="5662974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FF196AC9-20D9-4D6F-8AF3-71B206C02732}"/>
                  </a:ext>
                </a:extLst>
              </p:cNvPr>
              <p:cNvSpPr txBox="1"/>
              <p:nvPr/>
            </p:nvSpPr>
            <p:spPr>
              <a:xfrm>
                <a:off x="8175509" y="1590724"/>
                <a:ext cx="2844800" cy="855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pt-B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pt-BR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FF196AC9-20D9-4D6F-8AF3-71B206C0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509" y="1590724"/>
                <a:ext cx="2844800" cy="855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8A000255-A4FE-4613-8790-0053E0B5B520}"/>
              </a:ext>
            </a:extLst>
          </p:cNvPr>
          <p:cNvSpPr/>
          <p:nvPr/>
        </p:nvSpPr>
        <p:spPr>
          <a:xfrm>
            <a:off x="8615978" y="1481986"/>
            <a:ext cx="1623320" cy="1167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00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3C6460-3186-4F6A-9FA0-F8726114F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27888E1-C51C-4996-A30C-7DE71217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31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3439FE2-19C2-45CE-B669-C4253B65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033"/>
            <a:ext cx="6830549" cy="771718"/>
          </a:xfrm>
        </p:spPr>
        <p:txBody>
          <a:bodyPr/>
          <a:lstStyle/>
          <a:p>
            <a:r>
              <a:rPr lang="pt-BR" dirty="0"/>
              <a:t>4. Resultados – Parte II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7D91166-AC38-4359-84D0-887E53333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8" y="861003"/>
            <a:ext cx="10972800" cy="609699"/>
          </a:xfrm>
        </p:spPr>
        <p:txBody>
          <a:bodyPr>
            <a:normAutofit/>
          </a:bodyPr>
          <a:lstStyle/>
          <a:p>
            <a:r>
              <a:rPr lang="pt-BR" sz="2400" dirty="0"/>
              <a:t>Alteração do parâmetro </a:t>
            </a:r>
            <a:r>
              <a:rPr lang="pt-BR" sz="2400" i="1" dirty="0" err="1"/>
              <a:t>lenght</a:t>
            </a:r>
            <a:r>
              <a:rPr lang="pt-BR" sz="2400" i="1" dirty="0"/>
              <a:t> </a:t>
            </a:r>
            <a:r>
              <a:rPr lang="pt-BR" sz="2400" i="1" dirty="0" err="1"/>
              <a:t>scale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i="1" dirty="0"/>
              <a:t>l</a:t>
            </a:r>
            <a:r>
              <a:rPr lang="pt-BR" sz="2400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EFD8FD9-EF13-4326-9681-6135A41D8C10}"/>
              </a:ext>
            </a:extLst>
          </p:cNvPr>
          <p:cNvSpPr txBox="1"/>
          <p:nvPr/>
        </p:nvSpPr>
        <p:spPr>
          <a:xfrm>
            <a:off x="1300466" y="5952779"/>
            <a:ext cx="974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 Autoria Própria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4FF0E17-25A1-48A9-9BF4-08A6B72E2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0" y="1338199"/>
            <a:ext cx="10423160" cy="45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76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4BFAE9-31A6-4F2C-A651-3AB30DA0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E75626C-DECA-4DCD-8A30-5B50B554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32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AB0C304-724A-4D05-86D6-19D7CCA8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5548"/>
            <a:ext cx="10595985" cy="46666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98A08B-687D-465A-9690-B0F94C57EBA1}"/>
              </a:ext>
            </a:extLst>
          </p:cNvPr>
          <p:cNvSpPr txBox="1"/>
          <p:nvPr/>
        </p:nvSpPr>
        <p:spPr>
          <a:xfrm>
            <a:off x="-479087" y="5987019"/>
            <a:ext cx="1315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 Autoria própria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5AF3771-FDEE-406A-95C0-19F441AE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033"/>
            <a:ext cx="6830549" cy="771718"/>
          </a:xfrm>
        </p:spPr>
        <p:txBody>
          <a:bodyPr/>
          <a:lstStyle/>
          <a:p>
            <a:r>
              <a:rPr lang="pt-BR" dirty="0"/>
              <a:t>4. Resultados – Parte II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7ADDCCF-97F8-4420-AA95-6CC87FE06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8" y="861003"/>
            <a:ext cx="10972800" cy="609699"/>
          </a:xfrm>
        </p:spPr>
        <p:txBody>
          <a:bodyPr>
            <a:normAutofit/>
          </a:bodyPr>
          <a:lstStyle/>
          <a:p>
            <a:r>
              <a:rPr lang="pt-BR" sz="2400" dirty="0"/>
              <a:t>Variação do parâmetro </a:t>
            </a:r>
            <a:r>
              <a:rPr lang="pt-BR" sz="2400" i="1" dirty="0" err="1"/>
              <a:t>lenght</a:t>
            </a:r>
            <a:r>
              <a:rPr lang="pt-BR" sz="2400" i="1" dirty="0"/>
              <a:t> </a:t>
            </a:r>
            <a:r>
              <a:rPr lang="pt-BR" sz="2400" i="1" dirty="0" err="1"/>
              <a:t>scale</a:t>
            </a:r>
            <a:r>
              <a:rPr lang="pt-BR" sz="2400" i="1" dirty="0"/>
              <a:t> </a:t>
            </a:r>
            <a:r>
              <a:rPr lang="pt-BR" sz="2400" dirty="0"/>
              <a:t>(</a:t>
            </a:r>
            <a:r>
              <a:rPr lang="pt-BR" sz="2400" i="1" dirty="0"/>
              <a:t>l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1794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AC573-89DC-4264-B492-0D1A2819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Conclusões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64A0E6-86DE-4C00-A7B7-48223DC83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modelo construído conseguiu realizar previsões satisfatórias, com erros de previsão por volta de 3% e incertezas abaixo de 1 kWh;</a:t>
            </a:r>
          </a:p>
          <a:p>
            <a:r>
              <a:rPr lang="pt-BR" sz="2400" dirty="0"/>
              <a:t>A análise de incertezas mostrou ser na importante ferramenta de auxílio ao planejamento da operação e despacho de energias renováveis; </a:t>
            </a:r>
          </a:p>
          <a:p>
            <a:r>
              <a:rPr lang="pt-BR" sz="2400" dirty="0"/>
              <a:t>O método de Monte Carlo </a:t>
            </a:r>
            <a:r>
              <a:rPr lang="pt-BR" sz="2400" i="1" dirty="0" err="1"/>
              <a:t>Dropout</a:t>
            </a:r>
            <a:r>
              <a:rPr lang="pt-BR" sz="2400" dirty="0"/>
              <a:t> mostrou-se efetivo na estimação de incertezas de previsão de energia fotovoltaica;</a:t>
            </a:r>
          </a:p>
          <a:p>
            <a:r>
              <a:rPr lang="pt-BR" sz="2400" dirty="0"/>
              <a:t>As incertezas do modelo estão bastante ligadas às variações ocorridas nas épocas do inverno e outono, caracterizados por períodos chuvosos e com pouca geração de energia.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0A1B0DF-8D22-471E-A987-C8F257C1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C87BE8-9356-4D85-A0DB-68E1DCC0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77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D3635-C065-40B0-819C-34EDE521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603" y="2286000"/>
            <a:ext cx="6830549" cy="1143000"/>
          </a:xfrm>
        </p:spPr>
        <p:txBody>
          <a:bodyPr/>
          <a:lstStyle/>
          <a:p>
            <a:r>
              <a:rPr lang="pt-BR" sz="4800" dirty="0"/>
              <a:t>Obrigado pela atenção!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F421FA-201E-4922-A7E3-A7FA816E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B047965-9EE6-4ACD-BC23-48A5B129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28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7F6EE2C-0595-422F-AD0E-5CC832B4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6830549" cy="633711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ECB558-FAC2-4F72-92EF-9CFB4D7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55A2B7-4886-4E34-AB62-B29956DB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4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4E53292-522E-403E-8E42-C5EAFF79D3AA}"/>
              </a:ext>
            </a:extLst>
          </p:cNvPr>
          <p:cNvSpPr txBox="1"/>
          <p:nvPr/>
        </p:nvSpPr>
        <p:spPr>
          <a:xfrm>
            <a:off x="609600" y="1023442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1.2. Problemática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760997A-180C-4458-8535-5C5E144D6872}"/>
              </a:ext>
            </a:extLst>
          </p:cNvPr>
          <p:cNvSpPr txBox="1"/>
          <p:nvPr/>
        </p:nvSpPr>
        <p:spPr>
          <a:xfrm>
            <a:off x="609600" y="2025908"/>
            <a:ext cx="11343986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/>
              <a:t>Natureza intermitente da geração e dependência de fatores meteorológicos;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/>
              <a:t>Desequilíbrio entre a quantidade gerada e a demanda;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/>
              <a:t>Desenvolvimento de métodos de previsão;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/>
              <a:t>Desconhecimento da precisão do modelo implementado;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/>
              <a:t>Baixa confiabilidade na operação do sistema elétrico, por não se ter uma estimativa precisa de geração.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5406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3453F5-1D9A-4C0F-8494-5BA51038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12397B-E690-4118-B971-118B157B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5</a:t>
            </a:fld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F85DAE-9EF2-4551-B228-E8253DC6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14" y="136524"/>
            <a:ext cx="6830549" cy="1143000"/>
          </a:xfrm>
        </p:spPr>
        <p:txBody>
          <a:bodyPr/>
          <a:lstStyle/>
          <a:p>
            <a:r>
              <a:rPr lang="pt-BR" dirty="0"/>
              <a:t>Objetivo do Trabalho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694A1DC-413A-40B5-A105-BAB509EDA2C0}"/>
              </a:ext>
            </a:extLst>
          </p:cNvPr>
          <p:cNvSpPr txBox="1"/>
          <p:nvPr/>
        </p:nvSpPr>
        <p:spPr>
          <a:xfrm>
            <a:off x="654314" y="1509566"/>
            <a:ext cx="11275089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800" b="1" dirty="0"/>
              <a:t>Desenvolver e realizar a análise de incertezas em modelos de previsão de geração de energia fotovoltaica baseados em redes neurais artificiais utilizando a técnica do Monte Carlo</a:t>
            </a:r>
            <a:r>
              <a:rPr lang="pt-BR" sz="2800" b="1" i="1" dirty="0"/>
              <a:t> </a:t>
            </a:r>
            <a:r>
              <a:rPr lang="pt-BR" sz="2800" b="1" i="1" dirty="0" err="1"/>
              <a:t>Dropout</a:t>
            </a:r>
            <a:r>
              <a:rPr lang="pt-BR" sz="2800" b="1" i="1" dirty="0"/>
              <a:t>.</a:t>
            </a:r>
            <a:endParaRPr lang="pt-BR" sz="2800" b="1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u="sng" dirty="0"/>
              <a:t> Objetivos Específicos:</a:t>
            </a:r>
          </a:p>
          <a:p>
            <a:pPr marL="0" indent="0">
              <a:buNone/>
            </a:pP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/>
              <a:t>Observar o comportamento do modelo de previsão implementado em cada estação do ano para diferentes casos de estudo;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/>
              <a:t>Quantificar e qualificar as incertezas do modelo, considerando diferentes valores para os parâmetros;</a:t>
            </a:r>
          </a:p>
        </p:txBody>
      </p:sp>
    </p:spTree>
    <p:extLst>
      <p:ext uri="{BB962C8B-B14F-4D97-AF65-F5344CB8AC3E}">
        <p14:creationId xmlns:p14="http://schemas.microsoft.com/office/powerpoint/2010/main" val="11855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FE4634-59F9-4D0E-B3C6-CC35B4D1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ADD5FA-260A-4283-89E6-847B665B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6</a:t>
            </a:fld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D3481AF-42F2-4EF5-A0DA-3EE9BA12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237"/>
            <a:ext cx="6830549" cy="1143000"/>
          </a:xfrm>
        </p:spPr>
        <p:txBody>
          <a:bodyPr/>
          <a:lstStyle/>
          <a:p>
            <a:r>
              <a:rPr lang="pt-BR" dirty="0"/>
              <a:t>2. Fundamentação Teórica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8ADDFE-A062-48A5-927C-6AF4E8CE3ED5}"/>
              </a:ext>
            </a:extLst>
          </p:cNvPr>
          <p:cNvSpPr txBox="1"/>
          <p:nvPr/>
        </p:nvSpPr>
        <p:spPr>
          <a:xfrm>
            <a:off x="713936" y="1335762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2.1. Energia Solar Fotovoltaica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D55AD8-3F6F-440F-BA03-12AB7641B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0" y="2908655"/>
            <a:ext cx="5799062" cy="21942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08E034-CF5D-430A-91A7-6A5B1DFF1AF9}"/>
              </a:ext>
            </a:extLst>
          </p:cNvPr>
          <p:cNvSpPr txBox="1"/>
          <p:nvPr/>
        </p:nvSpPr>
        <p:spPr>
          <a:xfrm>
            <a:off x="609600" y="2178518"/>
            <a:ext cx="4797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Sistemas conectados à rede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6729CB1-6C0B-4573-9BD8-BA30D25BD629}"/>
              </a:ext>
            </a:extLst>
          </p:cNvPr>
          <p:cNvSpPr txBox="1"/>
          <p:nvPr/>
        </p:nvSpPr>
        <p:spPr>
          <a:xfrm>
            <a:off x="6770770" y="2178518"/>
            <a:ext cx="4862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Sistemas isolados </a:t>
            </a:r>
            <a:r>
              <a:rPr lang="pt-BR" sz="2400" i="1" dirty="0"/>
              <a:t>(off-grid)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FEA492F-7F32-4A08-83BA-103A604E6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791013"/>
            <a:ext cx="5405940" cy="251791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98B3850-1E2E-4AAC-A812-CEDF1B7B9C17}"/>
              </a:ext>
            </a:extLst>
          </p:cNvPr>
          <p:cNvSpPr txBox="1"/>
          <p:nvPr/>
        </p:nvSpPr>
        <p:spPr>
          <a:xfrm>
            <a:off x="-454067" y="5458752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FB393EA-AFAF-4711-8A72-FFF5B439B7A3}"/>
              </a:ext>
            </a:extLst>
          </p:cNvPr>
          <p:cNvSpPr txBox="1"/>
          <p:nvPr/>
        </p:nvSpPr>
        <p:spPr>
          <a:xfrm>
            <a:off x="5407585" y="5411427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236697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7D412B-782D-4101-80D5-A99B7C1EA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3E6D97-A48D-46B6-A749-6DA4BEFC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7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9D8C33B-1B2D-4542-9B31-2E4A9AFA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6830549" cy="1143000"/>
          </a:xfrm>
        </p:spPr>
        <p:txBody>
          <a:bodyPr/>
          <a:lstStyle/>
          <a:p>
            <a:r>
              <a:rPr lang="pt-BR" dirty="0"/>
              <a:t>2. Fundamentação Teórica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10F3CC-0EFD-4984-B096-C01A933610E9}"/>
              </a:ext>
            </a:extLst>
          </p:cNvPr>
          <p:cNvSpPr txBox="1"/>
          <p:nvPr/>
        </p:nvSpPr>
        <p:spPr>
          <a:xfrm>
            <a:off x="609600" y="1143000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dirty="0"/>
              <a:t>2.2. Redes Neurais Artificiais (RNA)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44806AD-4557-4AAE-9631-ABCB87ED3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07" y="2682453"/>
            <a:ext cx="6653425" cy="296077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95629E-2D9C-458C-90ED-D892F25CB52D}"/>
              </a:ext>
            </a:extLst>
          </p:cNvPr>
          <p:cNvSpPr txBox="1"/>
          <p:nvPr/>
        </p:nvSpPr>
        <p:spPr>
          <a:xfrm>
            <a:off x="1136455" y="1664193"/>
            <a:ext cx="6830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Inspiradas no cérebro humano;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8F3EF-2181-4825-99E5-5F32C5FB419E}"/>
              </a:ext>
            </a:extLst>
          </p:cNvPr>
          <p:cNvSpPr txBox="1"/>
          <p:nvPr/>
        </p:nvSpPr>
        <p:spPr>
          <a:xfrm>
            <a:off x="1136455" y="2028891"/>
            <a:ext cx="6739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Possuem a capacidade de aprender e replicar o aprendizado.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1EE3E02-227D-4388-9634-F608AA655D9C}"/>
              </a:ext>
            </a:extLst>
          </p:cNvPr>
          <p:cNvSpPr txBox="1"/>
          <p:nvPr/>
        </p:nvSpPr>
        <p:spPr>
          <a:xfrm>
            <a:off x="2286788" y="5815123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145101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24E3C6-FCED-4D87-93A6-45BE47F85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235BB15-C62C-4E63-A6D2-84956B35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8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DFBB028-5650-49A3-B9BA-5E13761C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82" y="162445"/>
            <a:ext cx="6831013" cy="1143000"/>
          </a:xfrm>
        </p:spPr>
        <p:txBody>
          <a:bodyPr/>
          <a:lstStyle/>
          <a:p>
            <a:r>
              <a:rPr lang="pt-BR" dirty="0"/>
              <a:t>2. Fundamentação Teórica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5EE4FB-31E3-4FD4-926F-BFB40E153A9C}"/>
              </a:ext>
            </a:extLst>
          </p:cNvPr>
          <p:cNvSpPr txBox="1"/>
          <p:nvPr/>
        </p:nvSpPr>
        <p:spPr>
          <a:xfrm>
            <a:off x="654082" y="1448269"/>
            <a:ext cx="104714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dirty="0"/>
              <a:t>2.4. </a:t>
            </a:r>
            <a:r>
              <a:rPr lang="pt-BR" sz="2400" i="1" dirty="0" err="1"/>
              <a:t>Dropout</a:t>
            </a:r>
            <a:r>
              <a:rPr lang="pt-BR" sz="2400" dirty="0"/>
              <a:t> como técnica de análise de incertezas em modelos de </a:t>
            </a:r>
            <a:r>
              <a:rPr lang="pt-BR" sz="2400" i="1" dirty="0" err="1"/>
              <a:t>deep</a:t>
            </a:r>
            <a:r>
              <a:rPr lang="pt-BR" sz="2400" i="1" dirty="0"/>
              <a:t> </a:t>
            </a:r>
            <a:r>
              <a:rPr lang="pt-BR" sz="2400" i="1" dirty="0" err="1"/>
              <a:t>learning</a:t>
            </a:r>
            <a:endParaRPr lang="pt-BR" sz="2400" i="1" dirty="0"/>
          </a:p>
          <a:p>
            <a:pPr marL="0" indent="0">
              <a:buNone/>
            </a:pPr>
            <a:endParaRPr lang="pt-BR" sz="2400" i="1" dirty="0"/>
          </a:p>
          <a:p>
            <a:pPr lvl="1"/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1622DC-40F2-473E-870F-1FAD332EA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6" y="2518117"/>
            <a:ext cx="6322196" cy="2495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BBFD909-8D7A-4BFC-AF44-D9D194229A5A}"/>
              </a:ext>
            </a:extLst>
          </p:cNvPr>
          <p:cNvSpPr txBox="1"/>
          <p:nvPr/>
        </p:nvSpPr>
        <p:spPr>
          <a:xfrm>
            <a:off x="6499274" y="2048433"/>
            <a:ext cx="547233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200" dirty="0"/>
              <a:t>Desativar aleatoriamente os neurônios da RNA seguindo um valor de probabilidade;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200" dirty="0"/>
              <a:t>Aplicar o </a:t>
            </a:r>
            <a:r>
              <a:rPr lang="pt-BR" sz="2200" i="1" dirty="0" err="1"/>
              <a:t>Dropout</a:t>
            </a:r>
            <a:r>
              <a:rPr lang="pt-BR" sz="2200" dirty="0"/>
              <a:t> nas etapas de treinamento e validação;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200" dirty="0"/>
              <a:t>Amostragem aleatória na rede: </a:t>
            </a:r>
            <a:r>
              <a:rPr lang="pt-BR" sz="2200" i="1" dirty="0"/>
              <a:t>Monte Carlo </a:t>
            </a:r>
            <a:r>
              <a:rPr lang="pt-BR" sz="2200" i="1" dirty="0" err="1"/>
              <a:t>Dropout</a:t>
            </a:r>
            <a:r>
              <a:rPr lang="pt-BR" sz="2200" i="1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200" dirty="0"/>
              <a:t>Colher um número </a:t>
            </a:r>
            <a:r>
              <a:rPr lang="pt-BR" sz="2200" i="1" dirty="0"/>
              <a:t>T </a:t>
            </a:r>
            <a:r>
              <a:rPr lang="pt-BR" sz="2200" dirty="0"/>
              <a:t>de previsões para cada amostra.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C09AC4-3DB5-489B-8E84-4E273AABB44E}"/>
              </a:ext>
            </a:extLst>
          </p:cNvPr>
          <p:cNvSpPr txBox="1"/>
          <p:nvPr/>
        </p:nvSpPr>
        <p:spPr>
          <a:xfrm>
            <a:off x="-141710" y="5298216"/>
            <a:ext cx="664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Fonte:</a:t>
            </a:r>
            <a:r>
              <a:rPr lang="pt-BR" i="1" dirty="0"/>
              <a:t> </a:t>
            </a:r>
            <a:r>
              <a:rPr lang="pt-BR" dirty="0"/>
              <a:t>Autoria Própria</a:t>
            </a:r>
          </a:p>
        </p:txBody>
      </p:sp>
    </p:spTree>
    <p:extLst>
      <p:ext uri="{BB962C8B-B14F-4D97-AF65-F5344CB8AC3E}">
        <p14:creationId xmlns:p14="http://schemas.microsoft.com/office/powerpoint/2010/main" val="66677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17CC1B-CAB7-482F-952B-C154ACD17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35" y="1505992"/>
            <a:ext cx="11422965" cy="464105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defRPr/>
            </a:pPr>
            <a:endParaRPr lang="pt-BR" sz="2600" dirty="0">
              <a:solidFill>
                <a:prstClr val="black"/>
              </a:solidFill>
              <a:latin typeface="Calibri"/>
            </a:endParaRPr>
          </a:p>
          <a:p>
            <a:pPr lvl="1">
              <a:spcBef>
                <a:spcPts val="0"/>
              </a:spcBef>
              <a:defRPr/>
            </a:pPr>
            <a:r>
              <a:rPr lang="pt-BR" sz="2400" b="1" dirty="0">
                <a:solidFill>
                  <a:prstClr val="black"/>
                </a:solidFill>
                <a:latin typeface="Calibri"/>
              </a:rPr>
              <a:t>Média das previsões: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pt-BR" sz="2400" b="1" dirty="0">
              <a:solidFill>
                <a:prstClr val="black"/>
              </a:solidFill>
              <a:latin typeface="Calibri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		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1">
              <a:spcBef>
                <a:spcPts val="0"/>
              </a:spcBef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Variância das previsões:</a:t>
            </a:r>
          </a:p>
          <a:p>
            <a:pPr lvl="1">
              <a:spcBef>
                <a:spcPts val="0"/>
              </a:spcBef>
              <a:defRPr/>
            </a:pPr>
            <a:endParaRPr lang="pt-BR" sz="2400" b="1" dirty="0">
              <a:solidFill>
                <a:prstClr val="black"/>
              </a:solidFill>
              <a:latin typeface="Calibri"/>
            </a:endParaRPr>
          </a:p>
          <a:p>
            <a:pPr marL="457200" lvl="1" indent="0">
              <a:spcBef>
                <a:spcPts val="0"/>
              </a:spcBef>
              <a:buNone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1">
              <a:spcBef>
                <a:spcPts val="0"/>
              </a:spcBef>
              <a:defRPr/>
            </a:pPr>
            <a:endParaRPr lang="pt-BR" sz="2400" b="1" dirty="0">
              <a:solidFill>
                <a:prstClr val="black"/>
              </a:solidFill>
              <a:latin typeface="Calibri"/>
            </a:endParaRPr>
          </a:p>
          <a:p>
            <a:pPr lvl="1">
              <a:spcBef>
                <a:spcPts val="0"/>
              </a:spcBef>
              <a:defRPr/>
            </a:pPr>
            <a:r>
              <a:rPr lang="pt-BR" sz="2400" b="1" dirty="0">
                <a:solidFill>
                  <a:prstClr val="black"/>
                </a:solidFill>
                <a:latin typeface="Calibri"/>
              </a:rPr>
              <a:t>Fator de precisão: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9D6767-68BF-4AC6-8ACB-A07C2C61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Josman Silva Rodrigues - josman.rodrigues@cear.ufpb.br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A59F29-26C3-482D-8C1F-33DB5C9A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E83E-87B9-4B53-9B99-CE86BBDE516E}" type="slidenum">
              <a:rPr lang="pt-BR" smtClean="0"/>
              <a:t>9</a:t>
            </a:fld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34913A4F-68A5-4239-840E-5024DD74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82" y="162445"/>
            <a:ext cx="6831013" cy="1143000"/>
          </a:xfrm>
        </p:spPr>
        <p:txBody>
          <a:bodyPr/>
          <a:lstStyle/>
          <a:p>
            <a:r>
              <a:rPr lang="pt-BR" dirty="0"/>
              <a:t>2. Fundamentação Teórica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0BECA8C-DEE6-4DF9-9E3B-CAE80F062D99}"/>
              </a:ext>
            </a:extLst>
          </p:cNvPr>
          <p:cNvSpPr txBox="1"/>
          <p:nvPr/>
        </p:nvSpPr>
        <p:spPr>
          <a:xfrm>
            <a:off x="346621" y="1372294"/>
            <a:ext cx="10471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dirty="0"/>
              <a:t>2.4. </a:t>
            </a:r>
            <a:r>
              <a:rPr lang="pt-BR" sz="2400" i="1" dirty="0" err="1"/>
              <a:t>Dropout</a:t>
            </a:r>
            <a:r>
              <a:rPr lang="pt-BR" sz="2400" dirty="0"/>
              <a:t> como técnica de análise de incertezas em modelos de </a:t>
            </a:r>
            <a:r>
              <a:rPr lang="pt-BR" sz="2400" i="1" dirty="0" err="1"/>
              <a:t>deep</a:t>
            </a:r>
            <a:r>
              <a:rPr lang="pt-BR" sz="2400" i="1" dirty="0"/>
              <a:t> </a:t>
            </a:r>
            <a:r>
              <a:rPr lang="pt-BR" sz="2400" i="1" dirty="0" err="1"/>
              <a:t>learning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29E32E8-FA3B-45B5-ABA4-FFAACFED8AFA}"/>
                  </a:ext>
                </a:extLst>
              </p:cNvPr>
              <p:cNvSpPr txBox="1"/>
              <p:nvPr/>
            </p:nvSpPr>
            <p:spPr>
              <a:xfrm>
                <a:off x="2711975" y="2260060"/>
                <a:ext cx="5740726" cy="951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200" smtClean="0"/>
                        <m:t>𝔼</m:t>
                      </m:r>
                      <m:r>
                        <m:rPr>
                          <m:nor/>
                        </m:rPr>
                        <a:rPr lang="pt-BR" sz="2200" i="0" smtClean="0"/>
                        <m:t>(</m:t>
                      </m:r>
                      <m:acc>
                        <m:accPr>
                          <m:chr m:val="̂"/>
                          <m:ctrlPr>
                            <a:rPr lang="pt-BR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pt-BR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2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29E32E8-FA3B-45B5-ABA4-FFAACFED8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975" y="2260060"/>
                <a:ext cx="5740726" cy="9519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A4095D2-6A26-4991-92BD-1CB14884C166}"/>
                  </a:ext>
                </a:extLst>
              </p:cNvPr>
              <p:cNvSpPr txBox="1"/>
              <p:nvPr/>
            </p:nvSpPr>
            <p:spPr>
              <a:xfrm>
                <a:off x="3446664" y="3772125"/>
                <a:ext cx="5290936" cy="1382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kumimoji="0" lang="pt-BR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B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pt-BR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pt-B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pt-BR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pt-B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 sz="2200"/>
                        <m:t>𝔼</m:t>
                      </m:r>
                      <m:sSup>
                        <m:sSupPr>
                          <m:ctrlPr>
                            <a:rPr lang="pt-BR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pt-BR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pt-BR" sz="2200"/>
                        <m:t>𝔼</m:t>
                      </m:r>
                      <m:r>
                        <m:rPr>
                          <m:nor/>
                        </m:rPr>
                        <a:rPr lang="pt-BR" sz="2200" b="0" i="0" smtClean="0"/>
                        <m:t>(</m:t>
                      </m:r>
                      <m:acc>
                        <m:accPr>
                          <m:chr m:val="̂"/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pt-BR" sz="2200" b="0" i="0" smtClean="0"/>
                        <m:t>)</m:t>
                      </m:r>
                    </m:oMath>
                  </m:oMathPara>
                </a14:m>
                <a:endParaRPr kumimoji="0" lang="pt-BR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  <a:p>
                <a:endParaRPr lang="pt-BR" sz="22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A4095D2-6A26-4991-92BD-1CB14884C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64" y="3772125"/>
                <a:ext cx="5290936" cy="1382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88F0BFC-951F-4BD6-8022-F87A3C3CA70A}"/>
                  </a:ext>
                </a:extLst>
              </p:cNvPr>
              <p:cNvSpPr txBox="1"/>
              <p:nvPr/>
            </p:nvSpPr>
            <p:spPr>
              <a:xfrm>
                <a:off x="4628271" y="5288637"/>
                <a:ext cx="1770546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240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0" lang="pt-B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sty m:val="p"/>
                            </m:rPr>
                            <a:rPr kumimoji="0" lang="el-G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kumimoji="0" lang="pt-BR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388F0BFC-951F-4BD6-8022-F87A3C3CA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71" y="5288637"/>
                <a:ext cx="1770546" cy="833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>
            <a:extLst>
              <a:ext uri="{FF2B5EF4-FFF2-40B4-BE49-F238E27FC236}">
                <a16:creationId xmlns:a16="http://schemas.microsoft.com/office/drawing/2014/main" id="{8FBFC9D5-409C-42D2-940D-8F9314FF698F}"/>
              </a:ext>
            </a:extLst>
          </p:cNvPr>
          <p:cNvSpPr/>
          <p:nvPr/>
        </p:nvSpPr>
        <p:spPr>
          <a:xfrm>
            <a:off x="5022166" y="5288637"/>
            <a:ext cx="1376651" cy="951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50912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CEAR-pt_BR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SlidesCEAR-pt_BR</Template>
  <TotalTime>7402</TotalTime>
  <Words>1962</Words>
  <Application>Microsoft Office PowerPoint</Application>
  <PresentationFormat>Widescreen</PresentationFormat>
  <Paragraphs>511</Paragraphs>
  <Slides>34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Wingdings</vt:lpstr>
      <vt:lpstr>SlidesCEAR-pt_BR</vt:lpstr>
      <vt:lpstr>Análise de Incertezas em Modelos de Deep Learning Utilizados em Previsão de Geração de Energia Fotovoltaica</vt:lpstr>
      <vt:lpstr>Sumário</vt:lpstr>
      <vt:lpstr>Introdução</vt:lpstr>
      <vt:lpstr>Introdução</vt:lpstr>
      <vt:lpstr>Objetivo do Trabalho</vt:lpstr>
      <vt:lpstr>2. Fundamentação Teórica</vt:lpstr>
      <vt:lpstr>2. Fundamentação Teórica</vt:lpstr>
      <vt:lpstr>2. Fundamentação Teórica</vt:lpstr>
      <vt:lpstr>2. Fundamentação Teórica</vt:lpstr>
      <vt:lpstr>3. Metodologia</vt:lpstr>
      <vt:lpstr>Apresentação do PowerPoint</vt:lpstr>
      <vt:lpstr>3. Metodologia</vt:lpstr>
      <vt:lpstr>Apresentação do PowerPoint</vt:lpstr>
      <vt:lpstr>Apresentação do PowerPoint</vt:lpstr>
      <vt:lpstr>Apresentação do PowerPoint</vt:lpstr>
      <vt:lpstr>Apresentação do PowerPoint</vt:lpstr>
      <vt:lpstr>4. Resultados – Parte I</vt:lpstr>
      <vt:lpstr>4. Resultados – Parte I</vt:lpstr>
      <vt:lpstr>4. Resultados – Parte I</vt:lpstr>
      <vt:lpstr>4. Resultados – Parte I</vt:lpstr>
      <vt:lpstr>4. Resultados – Parte I</vt:lpstr>
      <vt:lpstr>4. Resultados – Parte II</vt:lpstr>
      <vt:lpstr>4. Resultados – Parte II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4. Resultados – Parte II</vt:lpstr>
      <vt:lpstr>4. Resultados – Parte II</vt:lpstr>
      <vt:lpstr>5. Conclusões 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um software para monitoramento e controle de vazão de líquido de um tanque</dc:title>
  <dc:creator>Josman</dc:creator>
  <cp:lastModifiedBy>Josman</cp:lastModifiedBy>
  <cp:revision>139</cp:revision>
  <dcterms:created xsi:type="dcterms:W3CDTF">2021-03-16T19:53:47Z</dcterms:created>
  <dcterms:modified xsi:type="dcterms:W3CDTF">2022-06-21T10:55:45Z</dcterms:modified>
</cp:coreProperties>
</file>